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64"/>
  </p:notesMasterIdLst>
  <p:handoutMasterIdLst>
    <p:handoutMasterId r:id="rId65"/>
  </p:handoutMasterIdLst>
  <p:sldIdLst>
    <p:sldId id="256" r:id="rId2"/>
    <p:sldId id="573" r:id="rId3"/>
    <p:sldId id="572" r:id="rId4"/>
    <p:sldId id="329" r:id="rId5"/>
    <p:sldId id="404" r:id="rId6"/>
    <p:sldId id="330" r:id="rId7"/>
    <p:sldId id="520" r:id="rId8"/>
    <p:sldId id="566" r:id="rId9"/>
    <p:sldId id="405" r:id="rId10"/>
    <p:sldId id="546" r:id="rId11"/>
    <p:sldId id="559" r:id="rId12"/>
    <p:sldId id="505" r:id="rId13"/>
    <p:sldId id="545" r:id="rId14"/>
    <p:sldId id="500" r:id="rId15"/>
    <p:sldId id="492" r:id="rId16"/>
    <p:sldId id="440" r:id="rId17"/>
    <p:sldId id="435" r:id="rId18"/>
    <p:sldId id="574" r:id="rId19"/>
    <p:sldId id="436" r:id="rId20"/>
    <p:sldId id="610" r:id="rId21"/>
    <p:sldId id="560" r:id="rId22"/>
    <p:sldId id="482" r:id="rId23"/>
    <p:sldId id="543" r:id="rId24"/>
    <p:sldId id="544" r:id="rId25"/>
    <p:sldId id="549" r:id="rId26"/>
    <p:sldId id="570" r:id="rId27"/>
    <p:sldId id="580" r:id="rId28"/>
    <p:sldId id="508" r:id="rId29"/>
    <p:sldId id="563" r:id="rId30"/>
    <p:sldId id="564" r:id="rId31"/>
    <p:sldId id="571" r:id="rId32"/>
    <p:sldId id="443" r:id="rId33"/>
    <p:sldId id="444" r:id="rId34"/>
    <p:sldId id="446" r:id="rId35"/>
    <p:sldId id="466" r:id="rId36"/>
    <p:sldId id="468" r:id="rId37"/>
    <p:sldId id="469" r:id="rId38"/>
    <p:sldId id="470" r:id="rId39"/>
    <p:sldId id="471" r:id="rId40"/>
    <p:sldId id="472" r:id="rId41"/>
    <p:sldId id="448" r:id="rId42"/>
    <p:sldId id="483" r:id="rId43"/>
    <p:sldId id="521" r:id="rId44"/>
    <p:sldId id="575" r:id="rId45"/>
    <p:sldId id="581" r:id="rId46"/>
    <p:sldId id="438" r:id="rId47"/>
    <p:sldId id="410" r:id="rId48"/>
    <p:sldId id="412" r:id="rId49"/>
    <p:sldId id="413" r:id="rId50"/>
    <p:sldId id="418" r:id="rId51"/>
    <p:sldId id="537" r:id="rId52"/>
    <p:sldId id="539" r:id="rId53"/>
    <p:sldId id="536" r:id="rId54"/>
    <p:sldId id="550" r:id="rId55"/>
    <p:sldId id="551" r:id="rId56"/>
    <p:sldId id="578" r:id="rId57"/>
    <p:sldId id="576" r:id="rId58"/>
    <p:sldId id="577" r:id="rId59"/>
    <p:sldId id="609" r:id="rId60"/>
    <p:sldId id="553" r:id="rId61"/>
    <p:sldId id="565" r:id="rId62"/>
    <p:sldId id="464" r:id="rId63"/>
  </p:sldIdLst>
  <p:sldSz cx="9906000" cy="6858000" type="A4"/>
  <p:notesSz cx="6888163" cy="10018713"/>
  <p:defaultTextStyle>
    <a:defPPr>
      <a:defRPr lang="ja-JP"/>
    </a:defPPr>
    <a:lvl1pPr algn="l" rtl="0" fontAlgn="base">
      <a:spcBef>
        <a:spcPct val="0"/>
      </a:spcBef>
      <a:spcAft>
        <a:spcPct val="0"/>
      </a:spcAft>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1pPr>
    <a:lvl2pPr marL="457200" algn="l" rtl="0" fontAlgn="base">
      <a:spcBef>
        <a:spcPct val="0"/>
      </a:spcBef>
      <a:spcAft>
        <a:spcPct val="0"/>
      </a:spcAft>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2pPr>
    <a:lvl3pPr marL="914400" algn="l" rtl="0" fontAlgn="base">
      <a:spcBef>
        <a:spcPct val="0"/>
      </a:spcBef>
      <a:spcAft>
        <a:spcPct val="0"/>
      </a:spcAft>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3pPr>
    <a:lvl4pPr marL="1371600" algn="l" rtl="0" fontAlgn="base">
      <a:spcBef>
        <a:spcPct val="0"/>
      </a:spcBef>
      <a:spcAft>
        <a:spcPct val="0"/>
      </a:spcAft>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4pPr>
    <a:lvl5pPr marL="1828800" algn="l" rtl="0" fontAlgn="base">
      <a:spcBef>
        <a:spcPct val="0"/>
      </a:spcBef>
      <a:spcAft>
        <a:spcPct val="0"/>
      </a:spcAft>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5pPr>
    <a:lvl6pPr marL="2286000" algn="l" defTabSz="914400" rtl="0" eaLnBrk="1" latinLnBrk="0" hangingPunct="1">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6pPr>
    <a:lvl7pPr marL="2743200" algn="l" defTabSz="914400" rtl="0" eaLnBrk="1" latinLnBrk="0" hangingPunct="1">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7pPr>
    <a:lvl8pPr marL="3200400" algn="l" defTabSz="914400" rtl="0" eaLnBrk="1" latinLnBrk="0" hangingPunct="1">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8pPr>
    <a:lvl9pPr marL="3657600" algn="l" defTabSz="914400" rtl="0" eaLnBrk="1" latinLnBrk="0" hangingPunct="1">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9pPr>
  </p:defaultTextStyle>
  <p:extLst>
    <p:ext uri="{EFAFB233-063F-42B5-8137-9DF3F51BA10A}">
      <p15:sldGuideLst xmlns:p15="http://schemas.microsoft.com/office/powerpoint/2012/main">
        <p15:guide id="4" pos="3120" userDrawn="1">
          <p15:clr>
            <a:srgbClr val="A4A3A4"/>
          </p15:clr>
        </p15:guide>
        <p15:guide id="5" orient="horz" pos="4178" userDrawn="1">
          <p15:clr>
            <a:srgbClr val="A4A3A4"/>
          </p15:clr>
        </p15:guide>
        <p15:guide id="7" orient="horz" pos="2160" userDrawn="1">
          <p15:clr>
            <a:srgbClr val="547EBF"/>
          </p15:clr>
        </p15:guide>
        <p15:guide id="10" pos="172" userDrawn="1">
          <p15:clr>
            <a:srgbClr val="A4A3A4"/>
          </p15:clr>
        </p15:guide>
        <p15:guide id="11" orient="horz" pos="799" userDrawn="1">
          <p15:clr>
            <a:srgbClr val="A4A3A4"/>
          </p15:clr>
        </p15:guide>
        <p15:guide id="12" pos="60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ECFF"/>
    <a:srgbClr val="99CCFF"/>
    <a:srgbClr val="FFFF00"/>
    <a:srgbClr val="3366FF"/>
    <a:srgbClr val="CC0000"/>
    <a:srgbClr val="FF9900"/>
    <a:srgbClr val="FFFFCC"/>
    <a:srgbClr val="66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32" autoAdjust="0"/>
    <p:restoredTop sz="96353" autoAdjust="0"/>
  </p:normalViewPr>
  <p:slideViewPr>
    <p:cSldViewPr snapToGrid="0" showGuides="1">
      <p:cViewPr>
        <p:scale>
          <a:sx n="200" d="100"/>
          <a:sy n="200" d="100"/>
        </p:scale>
        <p:origin x="168" y="-5028"/>
      </p:cViewPr>
      <p:guideLst>
        <p:guide pos="3120"/>
        <p:guide orient="horz" pos="4178"/>
        <p:guide orient="horz" pos="2160"/>
        <p:guide pos="172"/>
        <p:guide orient="horz" pos="799"/>
        <p:guide pos="6068"/>
      </p:guideLst>
    </p:cSldViewPr>
  </p:slideViewPr>
  <p:outlineViewPr>
    <p:cViewPr>
      <p:scale>
        <a:sx n="33" d="100"/>
        <a:sy n="33" d="100"/>
      </p:scale>
      <p:origin x="0" y="-16008"/>
    </p:cViewPr>
  </p:outlineViewPr>
  <p:notesTextViewPr>
    <p:cViewPr>
      <p:scale>
        <a:sx n="20" d="100"/>
        <a:sy n="20" d="100"/>
      </p:scale>
      <p:origin x="0" y="0"/>
    </p:cViewPr>
  </p:notesTextViewPr>
  <p:sorterViewPr>
    <p:cViewPr varScale="1">
      <p:scale>
        <a:sx n="1" d="1"/>
        <a:sy n="1" d="1"/>
      </p:scale>
      <p:origin x="0" y="0"/>
    </p:cViewPr>
  </p:sorterViewPr>
  <p:notesViewPr>
    <p:cSldViewPr snapToGrid="0" showGuides="1">
      <p:cViewPr varScale="1">
        <p:scale>
          <a:sx n="83" d="100"/>
          <a:sy n="83" d="100"/>
        </p:scale>
        <p:origin x="3882" y="102"/>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85466" cy="502951"/>
          </a:xfrm>
          <a:prstGeom prst="rect">
            <a:avLst/>
          </a:prstGeom>
        </p:spPr>
        <p:txBody>
          <a:bodyPr vert="horz" lIns="93112" tIns="46556" rIns="93112" bIns="465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074" y="0"/>
            <a:ext cx="2985465" cy="502951"/>
          </a:xfrm>
          <a:prstGeom prst="rect">
            <a:avLst/>
          </a:prstGeom>
        </p:spPr>
        <p:txBody>
          <a:bodyPr vert="horz" lIns="93112" tIns="46556" rIns="93112" bIns="46556" rtlCol="0"/>
          <a:lstStyle>
            <a:lvl1pPr algn="r">
              <a:defRPr sz="1200"/>
            </a:lvl1pPr>
          </a:lstStyle>
          <a:p>
            <a:fld id="{BE70D353-A2B6-468A-BD8E-22754F6A7119}" type="datetimeFigureOut">
              <a:rPr kumimoji="1" lang="ja-JP" altLang="en-US" smtClean="0"/>
              <a:t>2023/2/10</a:t>
            </a:fld>
            <a:endParaRPr kumimoji="1" lang="ja-JP" altLang="en-US"/>
          </a:p>
        </p:txBody>
      </p:sp>
      <p:sp>
        <p:nvSpPr>
          <p:cNvPr id="4" name="フッター プレースホルダー 3"/>
          <p:cNvSpPr>
            <a:spLocks noGrp="1"/>
          </p:cNvSpPr>
          <p:nvPr>
            <p:ph type="ftr" sz="quarter" idx="2"/>
          </p:nvPr>
        </p:nvSpPr>
        <p:spPr>
          <a:xfrm>
            <a:off x="1" y="9515762"/>
            <a:ext cx="2985466" cy="502951"/>
          </a:xfrm>
          <a:prstGeom prst="rect">
            <a:avLst/>
          </a:prstGeom>
        </p:spPr>
        <p:txBody>
          <a:bodyPr vert="horz" lIns="93112" tIns="46556" rIns="93112" bIns="465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074" y="9515762"/>
            <a:ext cx="2985465" cy="502951"/>
          </a:xfrm>
          <a:prstGeom prst="rect">
            <a:avLst/>
          </a:prstGeom>
        </p:spPr>
        <p:txBody>
          <a:bodyPr vert="horz" lIns="93112" tIns="46556" rIns="93112" bIns="46556" rtlCol="0" anchor="b"/>
          <a:lstStyle>
            <a:lvl1pPr algn="r">
              <a:defRPr sz="1200"/>
            </a:lvl1pPr>
          </a:lstStyle>
          <a:p>
            <a:fld id="{2436C000-8160-4D3D-9F70-2B091109D84E}" type="slidenum">
              <a:rPr kumimoji="1" lang="ja-JP" altLang="en-US" smtClean="0"/>
              <a:t>‹#›</a:t>
            </a:fld>
            <a:endParaRPr kumimoji="1" lang="ja-JP" altLang="en-US"/>
          </a:p>
        </p:txBody>
      </p:sp>
    </p:spTree>
    <p:extLst>
      <p:ext uri="{BB962C8B-B14F-4D97-AF65-F5344CB8AC3E}">
        <p14:creationId xmlns:p14="http://schemas.microsoft.com/office/powerpoint/2010/main" val="3200823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4" y="4"/>
            <a:ext cx="2985466" cy="50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50" rIns="93099" bIns="46550" numCol="1" anchor="t" anchorCtr="0" compatLnSpc="1">
            <a:prstTxWarp prst="textNoShape">
              <a:avLst/>
            </a:prstTxWarp>
          </a:bodyPr>
          <a:lstStyle>
            <a:lvl1pPr>
              <a:defRPr sz="1200">
                <a:latin typeface="Arial" panose="020B0604020202020204" pitchFamily="34" charset="0"/>
                <a:ea typeface="ＭＳ Ｐゴシック" panose="020B0600070205080204" pitchFamily="50" charset="-128"/>
              </a:defRPr>
            </a:lvl1pPr>
          </a:lstStyle>
          <a:p>
            <a:endParaRPr lang="en-US" altLang="ja-JP"/>
          </a:p>
        </p:txBody>
      </p:sp>
      <p:sp>
        <p:nvSpPr>
          <p:cNvPr id="82947" name="Rectangle 3"/>
          <p:cNvSpPr>
            <a:spLocks noGrp="1" noChangeArrowheads="1"/>
          </p:cNvSpPr>
          <p:nvPr>
            <p:ph type="dt" idx="1"/>
          </p:nvPr>
        </p:nvSpPr>
        <p:spPr bwMode="auto">
          <a:xfrm>
            <a:off x="3901074" y="4"/>
            <a:ext cx="2985465" cy="50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50" rIns="93099" bIns="46550" numCol="1" anchor="t" anchorCtr="0" compatLnSpc="1">
            <a:prstTxWarp prst="textNoShape">
              <a:avLst/>
            </a:prstTxWarp>
          </a:bodyPr>
          <a:lstStyle>
            <a:lvl1pPr algn="r">
              <a:defRPr sz="1200">
                <a:latin typeface="Arial" panose="020B0604020202020204" pitchFamily="34" charset="0"/>
                <a:ea typeface="ＭＳ Ｐゴシック" panose="020B0600070205080204" pitchFamily="50" charset="-128"/>
              </a:defRPr>
            </a:lvl1pPr>
          </a:lstStyle>
          <a:p>
            <a:endParaRPr lang="en-US" altLang="ja-JP"/>
          </a:p>
        </p:txBody>
      </p:sp>
      <p:sp>
        <p:nvSpPr>
          <p:cNvPr id="82948" name="Rectangle 4"/>
          <p:cNvSpPr>
            <a:spLocks noGrp="1" noRot="1" noChangeAspect="1" noChangeArrowheads="1" noTextEdit="1"/>
          </p:cNvSpPr>
          <p:nvPr>
            <p:ph type="sldImg" idx="2"/>
          </p:nvPr>
        </p:nvSpPr>
        <p:spPr bwMode="auto">
          <a:xfrm>
            <a:off x="730250" y="750888"/>
            <a:ext cx="5429250" cy="3759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2949" name="Rectangle 5"/>
          <p:cNvSpPr>
            <a:spLocks noGrp="1" noChangeArrowheads="1"/>
          </p:cNvSpPr>
          <p:nvPr>
            <p:ph type="body" sz="quarter" idx="3"/>
          </p:nvPr>
        </p:nvSpPr>
        <p:spPr bwMode="auto">
          <a:xfrm>
            <a:off x="688330" y="4758686"/>
            <a:ext cx="5511505" cy="450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50" rIns="93099" bIns="4655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2950" name="Rectangle 6"/>
          <p:cNvSpPr>
            <a:spLocks noGrp="1" noChangeArrowheads="1"/>
          </p:cNvSpPr>
          <p:nvPr>
            <p:ph type="ftr" sz="quarter" idx="4"/>
          </p:nvPr>
        </p:nvSpPr>
        <p:spPr bwMode="auto">
          <a:xfrm>
            <a:off x="4" y="9515762"/>
            <a:ext cx="2985466" cy="5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50" rIns="93099" bIns="46550" numCol="1" anchor="b" anchorCtr="0" compatLnSpc="1">
            <a:prstTxWarp prst="textNoShape">
              <a:avLst/>
            </a:prstTxWarp>
          </a:bodyPr>
          <a:lstStyle>
            <a:lvl1pPr>
              <a:defRPr sz="1200">
                <a:latin typeface="Arial" panose="020B0604020202020204" pitchFamily="34" charset="0"/>
                <a:ea typeface="ＭＳ Ｐゴシック" panose="020B0600070205080204" pitchFamily="50" charset="-128"/>
              </a:defRPr>
            </a:lvl1pPr>
          </a:lstStyle>
          <a:p>
            <a:endParaRPr lang="en-US" altLang="ja-JP"/>
          </a:p>
        </p:txBody>
      </p:sp>
      <p:sp>
        <p:nvSpPr>
          <p:cNvPr id="82951" name="Rectangle 7"/>
          <p:cNvSpPr>
            <a:spLocks noGrp="1" noChangeArrowheads="1"/>
          </p:cNvSpPr>
          <p:nvPr>
            <p:ph type="sldNum" sz="quarter" idx="5"/>
          </p:nvPr>
        </p:nvSpPr>
        <p:spPr bwMode="auto">
          <a:xfrm>
            <a:off x="3901074" y="9515762"/>
            <a:ext cx="2985465" cy="5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50" rIns="93099" bIns="46550" numCol="1" anchor="b" anchorCtr="0" compatLnSpc="1">
            <a:prstTxWarp prst="textNoShape">
              <a:avLst/>
            </a:prstTxWarp>
          </a:bodyPr>
          <a:lstStyle>
            <a:lvl1pPr algn="r">
              <a:defRPr sz="1200">
                <a:latin typeface="Arial" panose="020B0604020202020204" pitchFamily="34" charset="0"/>
                <a:ea typeface="ＭＳ Ｐゴシック" panose="020B0600070205080204" pitchFamily="50" charset="-128"/>
              </a:defRPr>
            </a:lvl1pPr>
          </a:lstStyle>
          <a:p>
            <a:fld id="{3984CCFD-CAAC-4003-94C4-DF26A7FEEEE9}" type="slidenum">
              <a:rPr lang="en-US" altLang="ja-JP"/>
              <a:pPr/>
              <a:t>‹#›</a:t>
            </a:fld>
            <a:endParaRPr lang="en-US" altLang="ja-JP"/>
          </a:p>
        </p:txBody>
      </p:sp>
    </p:spTree>
    <p:extLst>
      <p:ext uri="{BB962C8B-B14F-4D97-AF65-F5344CB8AC3E}">
        <p14:creationId xmlns:p14="http://schemas.microsoft.com/office/powerpoint/2010/main" val="36011583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984CCFD-CAAC-4003-94C4-DF26A7FEEEE9}" type="slidenum">
              <a:rPr lang="en-US" altLang="ja-JP" smtClean="0"/>
              <a:pPr/>
              <a:t>3</a:t>
            </a:fld>
            <a:endParaRPr lang="en-US" altLang="ja-JP"/>
          </a:p>
        </p:txBody>
      </p:sp>
    </p:spTree>
    <p:extLst>
      <p:ext uri="{BB962C8B-B14F-4D97-AF65-F5344CB8AC3E}">
        <p14:creationId xmlns:p14="http://schemas.microsoft.com/office/powerpoint/2010/main" val="409359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9300" y="757238"/>
            <a:ext cx="5472113" cy="37893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84CCFD-CAAC-4003-94C4-DF26A7FEEEE9}" type="slidenum">
              <a:rPr lang="en-US" altLang="ja-JP" smtClean="0"/>
              <a:pPr/>
              <a:t>4</a:t>
            </a:fld>
            <a:endParaRPr lang="en-US" altLang="ja-JP" dirty="0"/>
          </a:p>
        </p:txBody>
      </p:sp>
    </p:spTree>
    <p:extLst>
      <p:ext uri="{BB962C8B-B14F-4D97-AF65-F5344CB8AC3E}">
        <p14:creationId xmlns:p14="http://schemas.microsoft.com/office/powerpoint/2010/main" val="216165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984CCFD-CAAC-4003-94C4-DF26A7FEEEE9}" type="slidenum">
              <a:rPr lang="en-US" altLang="ja-JP" smtClean="0"/>
              <a:pPr/>
              <a:t>30</a:t>
            </a:fld>
            <a:endParaRPr lang="en-US" altLang="ja-JP"/>
          </a:p>
        </p:txBody>
      </p:sp>
    </p:spTree>
    <p:extLst>
      <p:ext uri="{BB962C8B-B14F-4D97-AF65-F5344CB8AC3E}">
        <p14:creationId xmlns:p14="http://schemas.microsoft.com/office/powerpoint/2010/main" val="228222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984CCFD-CAAC-4003-94C4-DF26A7FEEEE9}" type="slidenum">
              <a:rPr lang="en-US" altLang="ja-JP" smtClean="0"/>
              <a:pPr/>
              <a:t>62</a:t>
            </a:fld>
            <a:endParaRPr lang="en-US" altLang="ja-JP"/>
          </a:p>
        </p:txBody>
      </p:sp>
    </p:spTree>
    <p:extLst>
      <p:ext uri="{BB962C8B-B14F-4D97-AF65-F5344CB8AC3E}">
        <p14:creationId xmlns:p14="http://schemas.microsoft.com/office/powerpoint/2010/main" val="59371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9701" name="Line 4"/>
          <p:cNvSpPr>
            <a:spLocks noChangeShapeType="1"/>
          </p:cNvSpPr>
          <p:nvPr/>
        </p:nvSpPr>
        <p:spPr bwMode="auto">
          <a:xfrm>
            <a:off x="1762125" y="3429000"/>
            <a:ext cx="8143875"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400"/>
          </a:p>
        </p:txBody>
      </p:sp>
      <p:sp>
        <p:nvSpPr>
          <p:cNvPr id="29698" name="Rectangle 2"/>
          <p:cNvSpPr>
            <a:spLocks noGrp="1" noChangeArrowheads="1"/>
          </p:cNvSpPr>
          <p:nvPr>
            <p:ph type="ctrTitle"/>
          </p:nvPr>
        </p:nvSpPr>
        <p:spPr>
          <a:xfrm>
            <a:off x="1955404" y="2978146"/>
            <a:ext cx="7950597" cy="457200"/>
          </a:xfrm>
        </p:spPr>
        <p:txBody>
          <a:bodyPr anchor="ctr"/>
          <a:lstStyle>
            <a:lvl1pPr algn="r">
              <a:defRPr kumimoji="0" sz="2400">
                <a:solidFill>
                  <a:srgbClr val="333399"/>
                </a:solidFill>
                <a:latin typeface="Meiryo UI" panose="020B0604030504040204" pitchFamily="50" charset="-128"/>
                <a:ea typeface="Meiryo UI" panose="020B0604030504040204" pitchFamily="50" charset="-128"/>
              </a:defRPr>
            </a:lvl1pPr>
          </a:lstStyle>
          <a:p>
            <a:pPr lvl="0"/>
            <a:r>
              <a:rPr lang="ja-JP" altLang="en-US" noProof="0" dirty="0"/>
              <a:t>マスタ タイトルの書式設定</a:t>
            </a:r>
          </a:p>
        </p:txBody>
      </p:sp>
      <p:sp>
        <p:nvSpPr>
          <p:cNvPr id="29699" name="Rectangle 3"/>
          <p:cNvSpPr>
            <a:spLocks noGrp="1" noChangeArrowheads="1"/>
          </p:cNvSpPr>
          <p:nvPr>
            <p:ph type="subTitle" idx="1"/>
          </p:nvPr>
        </p:nvSpPr>
        <p:spPr>
          <a:xfrm>
            <a:off x="7138897" y="3540125"/>
            <a:ext cx="2767103" cy="338554"/>
          </a:xfrm>
        </p:spPr>
        <p:txBody>
          <a:bodyPr wrap="none"/>
          <a:lstStyle>
            <a:lvl1pPr marL="0" indent="0" algn="r">
              <a:buFont typeface="Wingdings" panose="05000000000000000000" pitchFamily="2" charset="2"/>
              <a:buNone/>
              <a:defRPr sz="1600">
                <a:solidFill>
                  <a:schemeClr val="accent2"/>
                </a:solidFill>
                <a:latin typeface="Meiryo UI" panose="020B0604030504040204" pitchFamily="50" charset="-128"/>
                <a:ea typeface="Meiryo UI" panose="020B0604030504040204" pitchFamily="50" charset="-128"/>
              </a:defRPr>
            </a:lvl1pPr>
          </a:lstStyle>
          <a:p>
            <a:pPr lvl="0"/>
            <a:r>
              <a:rPr lang="ja-JP" altLang="en-US" noProof="0" dirty="0"/>
              <a:t>マスタ サブタイトルの書式設定</a:t>
            </a:r>
          </a:p>
        </p:txBody>
      </p:sp>
    </p:spTree>
    <p:extLst>
      <p:ext uri="{BB962C8B-B14F-4D97-AF65-F5344CB8AC3E}">
        <p14:creationId xmlns:p14="http://schemas.microsoft.com/office/powerpoint/2010/main" val="370111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a:xfrm>
            <a:off x="0" y="576505"/>
            <a:ext cx="9906000" cy="95410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buClr>
                <a:srgbClr val="C00000"/>
              </a:buClr>
              <a:defRPr lang="ja-JP" altLang="en-US" dirty="0" smtClean="0">
                <a:latin typeface="Meiryo UI" panose="020B0604030504040204" pitchFamily="50" charset="-128"/>
                <a:ea typeface="Meiryo UI" panose="020B0604030504040204" pitchFamily="50" charset="-128"/>
              </a:defRPr>
            </a:lvl1pPr>
            <a:lvl2pPr>
              <a:defRPr lang="ja-JP" altLang="en-US" dirty="0" smtClean="0">
                <a:latin typeface="Meiryo UI" panose="020B0604030504040204" pitchFamily="50" charset="-128"/>
                <a:ea typeface="Meiryo UI" panose="020B0604030504040204" pitchFamily="50" charset="-128"/>
                <a:cs typeface="メイリオ" panose="020B0604030504040204" pitchFamily="50" charset="-128"/>
              </a:defRPr>
            </a:lvl2pPr>
            <a:lvl3pPr marL="714375" indent="-85725">
              <a:defRPr lang="ja-JP" altLang="en-US" dirty="0" smtClean="0">
                <a:latin typeface="Meiryo UI" panose="020B0604030504040204" pitchFamily="50" charset="-128"/>
                <a:ea typeface="Meiryo UI" panose="020B0604030504040204" pitchFamily="50" charset="-128"/>
              </a:defRPr>
            </a:lvl3pPr>
            <a:lvl4pPr>
              <a:defRPr lang="ja-JP" altLang="en-US" dirty="0" smtClean="0">
                <a:latin typeface="Meiryo UI" panose="020B0604030504040204" pitchFamily="50" charset="-128"/>
                <a:ea typeface="Meiryo UI" panose="020B0604030504040204" pitchFamily="50" charset="-128"/>
              </a:defRPr>
            </a:lvl4pPr>
            <a:lvl5pPr>
              <a:defRPr lang="ja-JP" altLang="en-US" dirty="0">
                <a:latin typeface="Meiryo UI" panose="020B0604030504040204" pitchFamily="50" charset="-128"/>
                <a:ea typeface="Meiryo UI"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フッター プレースホルダー 3"/>
          <p:cNvSpPr>
            <a:spLocks noGrp="1"/>
          </p:cNvSpPr>
          <p:nvPr>
            <p:ph type="ftr" sz="quarter" idx="10"/>
          </p:nvPr>
        </p:nvSpPr>
        <p:spPr>
          <a:xfrm>
            <a:off x="7953752" y="6722627"/>
            <a:ext cx="1506824" cy="123111"/>
          </a:xfrm>
        </p:spPr>
        <p:txBody>
          <a:bodyPr/>
          <a:lstStyle>
            <a:lvl1pPr>
              <a:defRPr/>
            </a:lvl1p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lvl1pPr>
              <a:defRPr/>
            </a:lvl1pPr>
          </a:lstStyle>
          <a:p>
            <a:fld id="{ACF80621-A326-44A1-96B6-FB81A926EF95}" type="slidenum">
              <a:rPr lang="en-US" altLang="ja-JP"/>
              <a:pPr/>
              <a:t>‹#›</a:t>
            </a:fld>
            <a:endParaRPr lang="en-US" altLang="ja-JP"/>
          </a:p>
        </p:txBody>
      </p:sp>
    </p:spTree>
    <p:extLst>
      <p:ext uri="{BB962C8B-B14F-4D97-AF65-F5344CB8AC3E}">
        <p14:creationId xmlns:p14="http://schemas.microsoft.com/office/powerpoint/2010/main" val="147883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9" y="2623484"/>
            <a:ext cx="8543925" cy="1938992"/>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75879" y="4589464"/>
            <a:ext cx="8543925" cy="46166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フッター プレースホルダー 3"/>
          <p:cNvSpPr>
            <a:spLocks noGrp="1"/>
          </p:cNvSpPr>
          <p:nvPr>
            <p:ph type="ftr" sz="quarter" idx="10"/>
          </p:nvPr>
        </p:nvSpPr>
        <p:spPr>
          <a:xfrm>
            <a:off x="7953752" y="6722627"/>
            <a:ext cx="1506824" cy="123111"/>
          </a:xfrm>
        </p:spPr>
        <p:txBody>
          <a:bodyPr/>
          <a:lstStyle>
            <a:lvl1pPr>
              <a:defRPr/>
            </a:lvl1p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lvl1pPr>
              <a:defRPr/>
            </a:lvl1pPr>
          </a:lstStyle>
          <a:p>
            <a:fld id="{C40C5D53-B5EB-4232-92AC-7CC4CC3EE9EC}" type="slidenum">
              <a:rPr lang="en-US" altLang="ja-JP"/>
              <a:pPr/>
              <a:t>‹#›</a:t>
            </a:fld>
            <a:endParaRPr lang="en-US" altLang="ja-JP"/>
          </a:p>
        </p:txBody>
      </p:sp>
    </p:spTree>
    <p:extLst>
      <p:ext uri="{BB962C8B-B14F-4D97-AF65-F5344CB8AC3E}">
        <p14:creationId xmlns:p14="http://schemas.microsoft.com/office/powerpoint/2010/main" val="107489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7" y="142875"/>
            <a:ext cx="8854574" cy="3048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1275" y="561600"/>
            <a:ext cx="4870450" cy="627864"/>
          </a:xfrm>
        </p:spPr>
        <p:txBody>
          <a:bodyPr/>
          <a:lstStyle>
            <a:lvl1pPr marL="182563" indent="-182563">
              <a:tabLst/>
              <a:defRPr/>
            </a:lvl1pPr>
            <a:lvl2pPr marL="266700" indent="-84138">
              <a:defRPr/>
            </a:lvl2pPr>
            <a:lvl3pPr marL="449263" indent="-90488">
              <a:defRPr/>
            </a:lvl3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4" name="コンテンツ プレースホルダー 3"/>
          <p:cNvSpPr>
            <a:spLocks noGrp="1"/>
          </p:cNvSpPr>
          <p:nvPr>
            <p:ph sz="half" idx="2"/>
          </p:nvPr>
        </p:nvSpPr>
        <p:spPr>
          <a:xfrm>
            <a:off x="5035550" y="561600"/>
            <a:ext cx="4870450" cy="6278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182563" indent="-182563">
              <a:tabLst/>
              <a:defRPr lang="ja-JP" altLang="en-US" smtClean="0"/>
            </a:lvl1pPr>
            <a:lvl2pPr marL="265113" indent="-84138">
              <a:defRPr lang="ja-JP" altLang="en-US" smtClean="0"/>
            </a:lvl2pPr>
            <a:lvl3pPr marL="449263" indent="-90488">
              <a:defRPr lang="ja-JP" altLang="en-US" smtClean="0"/>
            </a:lvl3pPr>
            <a:lvl4pPr>
              <a:defRPr lang="ja-JP" altLang="en-US" smtClean="0"/>
            </a:lvl4pPr>
            <a:lvl5pPr>
              <a:defRPr lang="ja-JP" altLang="en-US"/>
            </a:lvl5pPr>
          </a:lstStyle>
          <a:p>
            <a:pPr marL="182563" lvl="0" indent="-182563"/>
            <a:r>
              <a:rPr lang="ja-JP" altLang="en-US" dirty="0"/>
              <a:t>マスター テキストの書式設定</a:t>
            </a:r>
          </a:p>
          <a:p>
            <a:pPr marL="266700" lvl="1" indent="-84138"/>
            <a:r>
              <a:rPr lang="ja-JP" altLang="en-US" dirty="0"/>
              <a:t>第 </a:t>
            </a:r>
            <a:r>
              <a:rPr lang="en-US" altLang="ja-JP" dirty="0"/>
              <a:t>2 </a:t>
            </a:r>
            <a:r>
              <a:rPr lang="ja-JP" altLang="en-US" dirty="0"/>
              <a:t>レベル</a:t>
            </a:r>
          </a:p>
          <a:p>
            <a:pPr marL="449263" lvl="2" indent="-90488"/>
            <a:r>
              <a:rPr lang="ja-JP" altLang="en-US" dirty="0"/>
              <a:t>第 </a:t>
            </a:r>
            <a:r>
              <a:rPr lang="en-US" altLang="ja-JP" dirty="0"/>
              <a:t>3 </a:t>
            </a:r>
            <a:r>
              <a:rPr lang="ja-JP" altLang="en-US" dirty="0"/>
              <a:t>レベル</a:t>
            </a:r>
          </a:p>
        </p:txBody>
      </p:sp>
      <p:sp>
        <p:nvSpPr>
          <p:cNvPr id="5" name="フッター プレースホルダー 4"/>
          <p:cNvSpPr>
            <a:spLocks noGrp="1"/>
          </p:cNvSpPr>
          <p:nvPr>
            <p:ph type="ftr" sz="quarter" idx="10"/>
          </p:nvPr>
        </p:nvSpPr>
        <p:spPr>
          <a:xfrm>
            <a:off x="7953752" y="6722627"/>
            <a:ext cx="1506824" cy="123111"/>
          </a:xfrm>
        </p:spPr>
        <p:txBody>
          <a:bodyPr/>
          <a:lstStyle>
            <a:lvl1pPr>
              <a:defRPr/>
            </a:lvl1p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6" name="スライド番号プレースホルダー 5"/>
          <p:cNvSpPr>
            <a:spLocks noGrp="1"/>
          </p:cNvSpPr>
          <p:nvPr>
            <p:ph type="sldNum" sz="quarter" idx="11"/>
          </p:nvPr>
        </p:nvSpPr>
        <p:spPr/>
        <p:txBody>
          <a:bodyPr/>
          <a:lstStyle>
            <a:lvl1pPr>
              <a:defRPr/>
            </a:lvl1pPr>
          </a:lstStyle>
          <a:p>
            <a:fld id="{4D60EF71-05AA-4881-83F2-D0787127C5CA}" type="slidenum">
              <a:rPr lang="en-US" altLang="ja-JP"/>
              <a:pPr/>
              <a:t>‹#›</a:t>
            </a:fld>
            <a:endParaRPr lang="en-US" altLang="ja-JP"/>
          </a:p>
        </p:txBody>
      </p:sp>
    </p:spTree>
    <p:extLst>
      <p:ext uri="{BB962C8B-B14F-4D97-AF65-F5344CB8AC3E}">
        <p14:creationId xmlns:p14="http://schemas.microsoft.com/office/powerpoint/2010/main" val="27349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758" y="1382912"/>
            <a:ext cx="8543925" cy="307777"/>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82758" y="2505075"/>
            <a:ext cx="4191132" cy="95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14913" y="2505075"/>
            <a:ext cx="4211770" cy="95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ー 6"/>
          <p:cNvSpPr>
            <a:spLocks noGrp="1"/>
          </p:cNvSpPr>
          <p:nvPr>
            <p:ph type="ftr" sz="quarter" idx="10"/>
          </p:nvPr>
        </p:nvSpPr>
        <p:spPr>
          <a:xfrm>
            <a:off x="7953752" y="6722627"/>
            <a:ext cx="1506824" cy="123111"/>
          </a:xfrm>
        </p:spPr>
        <p:txBody>
          <a:bodyPr/>
          <a:lstStyle>
            <a:lvl1pPr>
              <a:defRPr/>
            </a:lvl1p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8" name="スライド番号プレースホルダー 7"/>
          <p:cNvSpPr>
            <a:spLocks noGrp="1"/>
          </p:cNvSpPr>
          <p:nvPr>
            <p:ph type="sldNum" sz="quarter" idx="11"/>
          </p:nvPr>
        </p:nvSpPr>
        <p:spPr/>
        <p:txBody>
          <a:bodyPr/>
          <a:lstStyle>
            <a:lvl1pPr>
              <a:defRPr/>
            </a:lvl1pPr>
          </a:lstStyle>
          <a:p>
            <a:fld id="{5EB0806E-2B1A-4FF9-8A1D-300B80ECE380}" type="slidenum">
              <a:rPr lang="en-US" altLang="ja-JP"/>
              <a:pPr/>
              <a:t>‹#›</a:t>
            </a:fld>
            <a:endParaRPr lang="en-US" altLang="ja-JP"/>
          </a:p>
        </p:txBody>
      </p:sp>
    </p:spTree>
    <p:extLst>
      <p:ext uri="{BB962C8B-B14F-4D97-AF65-F5344CB8AC3E}">
        <p14:creationId xmlns:p14="http://schemas.microsoft.com/office/powerpoint/2010/main" val="355685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フッター プレースホルダー 2"/>
          <p:cNvSpPr>
            <a:spLocks noGrp="1"/>
          </p:cNvSpPr>
          <p:nvPr>
            <p:ph type="ftr" sz="quarter" idx="10"/>
          </p:nvPr>
        </p:nvSpPr>
        <p:spPr>
          <a:xfrm>
            <a:off x="7953752" y="6722627"/>
            <a:ext cx="1506824" cy="123111"/>
          </a:xfrm>
        </p:spPr>
        <p:txBody>
          <a:bodyPr/>
          <a:lstStyle>
            <a:lvl1pPr>
              <a:defRPr/>
            </a:lvl1p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4" name="スライド番号プレースホルダー 3"/>
          <p:cNvSpPr>
            <a:spLocks noGrp="1"/>
          </p:cNvSpPr>
          <p:nvPr>
            <p:ph type="sldNum" sz="quarter" idx="11"/>
          </p:nvPr>
        </p:nvSpPr>
        <p:spPr/>
        <p:txBody>
          <a:bodyPr/>
          <a:lstStyle>
            <a:lvl1pPr>
              <a:defRPr/>
            </a:lvl1pPr>
          </a:lstStyle>
          <a:p>
            <a:fld id="{6DFE623B-E88E-4B58-8B35-099B407A88C3}" type="slidenum">
              <a:rPr lang="en-US" altLang="ja-JP"/>
              <a:pPr/>
              <a:t>‹#›</a:t>
            </a:fld>
            <a:endParaRPr lang="en-US" altLang="ja-JP"/>
          </a:p>
        </p:txBody>
      </p:sp>
    </p:spTree>
    <p:extLst>
      <p:ext uri="{BB962C8B-B14F-4D97-AF65-F5344CB8AC3E}">
        <p14:creationId xmlns:p14="http://schemas.microsoft.com/office/powerpoint/2010/main" val="61442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84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4C61DD7A-5600-49A5-A932-0B0465818850}" type="slidenum">
              <a:rPr lang="en-US" altLang="ja-JP" smtClean="0"/>
              <a:pPr/>
              <a:t>‹#›</a:t>
            </a:fld>
            <a:endParaRPr lang="en-US" altLang="ja-JP"/>
          </a:p>
        </p:txBody>
      </p:sp>
    </p:spTree>
    <p:extLst>
      <p:ext uri="{BB962C8B-B14F-4D97-AF65-F5344CB8AC3E}">
        <p14:creationId xmlns:p14="http://schemas.microsoft.com/office/powerpoint/2010/main" val="282377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1" y="142875"/>
            <a:ext cx="973447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ja-JP" altLang="en-US" dirty="0"/>
              <a:t>マスタ タイトルの書式設定</a:t>
            </a:r>
          </a:p>
        </p:txBody>
      </p:sp>
      <p:sp>
        <p:nvSpPr>
          <p:cNvPr id="28675" name="Rectangle 3"/>
          <p:cNvSpPr>
            <a:spLocks noGrp="1" noChangeArrowheads="1"/>
          </p:cNvSpPr>
          <p:nvPr>
            <p:ph type="body" idx="1"/>
          </p:nvPr>
        </p:nvSpPr>
        <p:spPr bwMode="auto">
          <a:xfrm>
            <a:off x="0" y="558711"/>
            <a:ext cx="9906000" cy="62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180975" lvl="0" indent="-180975"/>
            <a:r>
              <a:rPr lang="ja-JP" altLang="en-US" dirty="0"/>
              <a:t>マスタ テキストの書式設定</a:t>
            </a:r>
          </a:p>
          <a:p>
            <a:pPr marL="266700" lvl="1" indent="-85725"/>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4101" name="Rectangle 5"/>
          <p:cNvSpPr>
            <a:spLocks noGrp="1" noChangeArrowheads="1"/>
          </p:cNvSpPr>
          <p:nvPr>
            <p:ph type="ftr" sz="quarter" idx="3"/>
          </p:nvPr>
        </p:nvSpPr>
        <p:spPr bwMode="auto">
          <a:xfrm>
            <a:off x="7953752" y="6722627"/>
            <a:ext cx="1506824"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lgn="r">
              <a:defRPr sz="800" b="1">
                <a:solidFill>
                  <a:schemeClr val="accent2"/>
                </a:solidFill>
                <a:latin typeface="+mn-lt"/>
              </a:defRPr>
            </a:lvl1p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4102" name="Rectangle 6"/>
          <p:cNvSpPr>
            <a:spLocks noGrp="1" noChangeArrowheads="1"/>
          </p:cNvSpPr>
          <p:nvPr>
            <p:ph type="sldNum" sz="quarter" idx="4"/>
          </p:nvPr>
        </p:nvSpPr>
        <p:spPr bwMode="auto">
          <a:xfrm>
            <a:off x="9734479" y="6704856"/>
            <a:ext cx="17152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lgn="r">
              <a:defRPr sz="1000">
                <a:latin typeface="Arial Black" panose="020B0A04020102020204" pitchFamily="34" charset="0"/>
              </a:defRPr>
            </a:lvl1pPr>
          </a:lstStyle>
          <a:p>
            <a:fld id="{4C61DD7A-5600-49A5-A932-0B0465818850}" type="slidenum">
              <a:rPr lang="en-US" altLang="ja-JP"/>
              <a:pPr/>
              <a:t>‹#›</a:t>
            </a:fld>
            <a:endParaRPr lang="en-US" altLang="ja-JP"/>
          </a:p>
        </p:txBody>
      </p:sp>
      <p:sp>
        <p:nvSpPr>
          <p:cNvPr id="3" name="正方形/長方形 2"/>
          <p:cNvSpPr/>
          <p:nvPr userDrawn="1"/>
        </p:nvSpPr>
        <p:spPr bwMode="auto">
          <a:xfrm>
            <a:off x="0" y="476193"/>
            <a:ext cx="9906000" cy="54000"/>
          </a:xfrm>
          <a:prstGeom prst="rect">
            <a:avLst/>
          </a:prstGeom>
          <a:gradFill flip="none" rotWithShape="1">
            <a:gsLst>
              <a:gs pos="0">
                <a:srgbClr val="C00000">
                  <a:alpha val="55000"/>
                </a:srgbClr>
              </a:gs>
              <a:gs pos="0">
                <a:srgbClr val="CC0000"/>
              </a:gs>
              <a:gs pos="83000">
                <a:srgbClr val="CC0000">
                  <a:lumMod val="77000"/>
                  <a:alpha val="30000"/>
                </a:srgbClr>
              </a:gs>
              <a:gs pos="35000">
                <a:srgbClr val="CC0000">
                  <a:alpha val="55000"/>
                </a:srgbClr>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70835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hf hdr="0" dt="0"/>
  <p:txStyles>
    <p:titleStyle>
      <a:lvl1pPr algn="l" rtl="0" eaLnBrk="0" fontAlgn="base" hangingPunct="0">
        <a:spcBef>
          <a:spcPct val="0"/>
        </a:spcBef>
        <a:spcAft>
          <a:spcPct val="0"/>
        </a:spcAft>
        <a:defRPr kumimoji="1" sz="1400" b="1" kern="120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1pPr>
      <a:lvl2pPr algn="l" rtl="0" eaLnBrk="0" fontAlgn="base" hangingPunct="0">
        <a:spcBef>
          <a:spcPct val="0"/>
        </a:spcBef>
        <a:spcAft>
          <a:spcPct val="0"/>
        </a:spcAft>
        <a:defRPr kumimoji="1" sz="1400" b="1">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2pPr>
      <a:lvl3pPr algn="l" rtl="0" eaLnBrk="0" fontAlgn="base" hangingPunct="0">
        <a:spcBef>
          <a:spcPct val="0"/>
        </a:spcBef>
        <a:spcAft>
          <a:spcPct val="0"/>
        </a:spcAft>
        <a:defRPr kumimoji="1" sz="1400" b="1">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3pPr>
      <a:lvl4pPr algn="l" rtl="0" eaLnBrk="0" fontAlgn="base" hangingPunct="0">
        <a:spcBef>
          <a:spcPct val="0"/>
        </a:spcBef>
        <a:spcAft>
          <a:spcPct val="0"/>
        </a:spcAft>
        <a:defRPr kumimoji="1" sz="1400" b="1">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4pPr>
      <a:lvl5pPr algn="l" rtl="0" eaLnBrk="0" fontAlgn="base" hangingPunct="0">
        <a:spcBef>
          <a:spcPct val="0"/>
        </a:spcBef>
        <a:spcAft>
          <a:spcPct val="0"/>
        </a:spcAft>
        <a:defRPr kumimoji="1" sz="1400" b="1">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5pPr>
      <a:lvl6pPr marL="457200" algn="l" rtl="0" eaLnBrk="0" fontAlgn="base" hangingPunct="0">
        <a:spcBef>
          <a:spcPct val="0"/>
        </a:spcBef>
        <a:spcAft>
          <a:spcPct val="0"/>
        </a:spcAft>
        <a:defRPr kumimoji="1" sz="1400" b="1">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6pPr>
      <a:lvl7pPr marL="914400" algn="l" rtl="0" eaLnBrk="0" fontAlgn="base" hangingPunct="0">
        <a:spcBef>
          <a:spcPct val="0"/>
        </a:spcBef>
        <a:spcAft>
          <a:spcPct val="0"/>
        </a:spcAft>
        <a:defRPr kumimoji="1" sz="1400" b="1">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7pPr>
      <a:lvl8pPr marL="1371600" algn="l" rtl="0" eaLnBrk="0" fontAlgn="base" hangingPunct="0">
        <a:spcBef>
          <a:spcPct val="0"/>
        </a:spcBef>
        <a:spcAft>
          <a:spcPct val="0"/>
        </a:spcAft>
        <a:defRPr kumimoji="1" sz="1400" b="1">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8pPr>
      <a:lvl9pPr marL="1828800" algn="l" rtl="0" eaLnBrk="0" fontAlgn="base" hangingPunct="0">
        <a:spcBef>
          <a:spcPct val="0"/>
        </a:spcBef>
        <a:spcAft>
          <a:spcPct val="0"/>
        </a:spcAft>
        <a:defRPr kumimoji="1" sz="1400" b="1">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9pPr>
    </p:titleStyle>
    <p:bodyStyle>
      <a:lvl1pPr marL="360363" indent="-184150" algn="l" rtl="0" fontAlgn="base" latinLnBrk="1">
        <a:spcBef>
          <a:spcPts val="600"/>
        </a:spcBef>
        <a:spcAft>
          <a:spcPct val="0"/>
        </a:spcAft>
        <a:buClr>
          <a:srgbClr val="C00000"/>
        </a:buClr>
        <a:buSzPct val="100000"/>
        <a:buFont typeface="Wingdings" panose="05000000000000000000" pitchFamily="2" charset="2"/>
        <a:buChar char="l"/>
        <a:defRPr kumimoji="1" lang="ja-JP" altLang="en-US" sz="1200" b="1" kern="1200" dirty="0" smtClean="0">
          <a:solidFill>
            <a:schemeClr val="hlink"/>
          </a:solidFill>
          <a:latin typeface="Meiryo UI" panose="020B0604030504040204" pitchFamily="50" charset="-128"/>
          <a:ea typeface="Meiryo UI" panose="020B0604030504040204" pitchFamily="50" charset="-128"/>
          <a:cs typeface="+mn-cs"/>
        </a:defRPr>
      </a:lvl1pPr>
      <a:lvl2pPr marL="449263" indent="-88900" algn="l" rtl="0" fontAlgn="base" latinLnBrk="1">
        <a:spcBef>
          <a:spcPct val="20000"/>
        </a:spcBef>
        <a:spcAft>
          <a:spcPct val="0"/>
        </a:spcAft>
        <a:buClr>
          <a:schemeClr val="accent2"/>
        </a:buClr>
        <a:buFont typeface="ＭＳ Ｐゴシック" panose="020B0600070205080204" pitchFamily="50" charset="-128"/>
        <a:buChar char="▶"/>
        <a:defRPr kumimoji="1" lang="ja-JP" altLang="en-US" sz="1000" kern="12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defRPr>
      </a:lvl2pPr>
      <a:lvl3pPr marL="447675" indent="-85725" algn="l" rtl="0" fontAlgn="base" latinLnBrk="1">
        <a:spcBef>
          <a:spcPct val="20000"/>
        </a:spcBef>
        <a:spcAft>
          <a:spcPct val="0"/>
        </a:spcAft>
        <a:buClr>
          <a:schemeClr val="tx2"/>
        </a:buClr>
        <a:buChar char="•"/>
        <a:defRPr kumimoji="1" lang="ja-JP" altLang="en-US"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873125" indent="-79375" algn="l" rtl="0" fontAlgn="base" latinLnBrk="1">
        <a:spcBef>
          <a:spcPct val="20000"/>
        </a:spcBef>
        <a:spcAft>
          <a:spcPct val="0"/>
        </a:spcAft>
        <a:buClr>
          <a:schemeClr val="tx2"/>
        </a:buClr>
        <a:buChar char="–"/>
        <a:defRPr kumimoji="1" sz="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135063" indent="-82550" algn="l" rtl="0" fontAlgn="base" latinLnBrk="1">
        <a:spcBef>
          <a:spcPct val="20000"/>
        </a:spcBef>
        <a:spcAft>
          <a:spcPct val="0"/>
        </a:spcAft>
        <a:buClr>
          <a:schemeClr val="tx2"/>
        </a:buClr>
        <a:buChar char="»"/>
        <a:defRPr kumimoji="1" sz="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file:///C:\Users\USER04\Desktop\07_&#12304;2021&#24180;&#24230;&#35251;&#20809;&#22287;&#12539;&#26469;&#35370;&#32773;&#28288;&#36275;&#24230;&#35519;&#26619;&#12305;&#20843;&#12534;&#23731;&#35251;&#20809;&#22287;_&#22259;&#34920;.xlsx!001!Print_Are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file:///C:\Users\USER04\Desktop\07_&#12304;2021&#24180;&#24230;&#35251;&#20809;&#22287;&#12539;&#26469;&#35370;&#32773;&#28288;&#36275;&#24230;&#35519;&#26619;&#12305;&#20843;&#12534;&#23731;&#35251;&#20809;&#22287;_&#22259;&#34920;.xlsx!002!Print_Are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file:///C:\Users\USER04\Desktop\07_&#12304;2021&#24180;&#24230;&#35251;&#20809;&#22287;&#12539;&#26469;&#35370;&#32773;&#28288;&#36275;&#24230;&#35519;&#26619;&#12305;&#20843;&#12534;&#23731;&#35251;&#20809;&#22287;_&#22259;&#34920;.xlsx!003!Print_Are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file:///C:\Users\USER04\Desktop\07_&#12304;2021&#24180;&#24230;&#35251;&#20809;&#22287;&#12539;&#26469;&#35370;&#32773;&#28288;&#36275;&#24230;&#35519;&#26619;&#12305;&#20843;&#12534;&#23731;&#35251;&#20809;&#22287;_&#22259;&#34920;.xlsx!024%20!Print_Are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file:///C:\Users\USER04\Desktop\07_&#12304;2021&#24180;&#24230;&#35251;&#20809;&#22287;&#12539;&#26469;&#35370;&#32773;&#28288;&#36275;&#24230;&#35519;&#26619;&#12305;&#20843;&#12534;&#23731;&#35251;&#20809;&#22287;_&#22259;&#34920;.xlsx!004!Print_Are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file:///C:\Users\USER04\Desktop\07_&#12304;2021&#24180;&#24230;&#35251;&#20809;&#22287;&#12539;&#26469;&#35370;&#32773;&#28288;&#36275;&#24230;&#35519;&#26619;&#12305;&#20843;&#12534;&#23731;&#35251;&#20809;&#22287;_&#22259;&#34920;.xlsx!005!Print_Are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file:///C:\Users\USER04\Desktop\07_&#12304;2021&#24180;&#24230;&#35251;&#20809;&#22287;&#12539;&#26469;&#35370;&#32773;&#28288;&#36275;&#24230;&#35519;&#26619;&#12305;&#20843;&#12534;&#23731;&#35251;&#20809;&#22287;_&#22259;&#34920;.xlsx!006!Print_Are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oleObject" Target="file:///C:\Users\USER04\Desktop\07_&#12304;2021&#24180;&#24230;&#35251;&#20809;&#22287;&#12539;&#26469;&#35370;&#32773;&#28288;&#36275;&#24230;&#35519;&#26619;&#12305;&#20843;&#12534;&#23731;&#35251;&#20809;&#22287;_&#22259;&#34920;.xlsx!009!Print_Area" TargetMode="External"/><Relationship Id="rId1" Type="http://schemas.openxmlformats.org/officeDocument/2006/relationships/slideLayout" Target="../slideLayouts/slideLayout2.xml"/><Relationship Id="rId6" Type="http://schemas.openxmlformats.org/officeDocument/2006/relationships/oleObject" Target="file:///C:\Users\USER04\Desktop\07_&#12304;2021&#24180;&#24230;&#35251;&#20809;&#22287;&#12539;&#26469;&#35370;&#32773;&#28288;&#36275;&#24230;&#35519;&#26619;&#12305;&#20843;&#12534;&#23731;&#35251;&#20809;&#22287;_&#22259;&#34920;.xlsx!008!Print_Area" TargetMode="External"/><Relationship Id="rId5" Type="http://schemas.openxmlformats.org/officeDocument/2006/relationships/image" Target="../media/image14.emf"/><Relationship Id="rId4" Type="http://schemas.openxmlformats.org/officeDocument/2006/relationships/oleObject" Target="file:///C:\Users\USER04\Desktop\07_&#12304;2021&#24180;&#24230;&#35251;&#20809;&#22287;&#12539;&#26469;&#35370;&#32773;&#28288;&#36275;&#24230;&#35519;&#26619;&#12305;&#20843;&#12534;&#23731;&#35251;&#20809;&#22287;_&#22259;&#34920;.xlsx!007!Print_Are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file:///C:\Users\USER04\Desktop\07_&#12304;2021&#24180;&#24230;&#35251;&#20809;&#22287;&#12539;&#26469;&#35370;&#32773;&#28288;&#36275;&#24230;&#35519;&#26619;&#12305;&#20843;&#12534;&#23731;&#35251;&#20809;&#22287;_&#22259;&#34920;.xlsx!010!Print_Area"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file:///C:\Users\USER04\Desktop\07_&#12304;2021&#24180;&#24230;&#35251;&#20809;&#22287;&#12539;&#26469;&#35370;&#32773;&#28288;&#36275;&#24230;&#35519;&#26619;&#12305;&#20843;&#12534;&#23731;&#35251;&#20809;&#22287;_&#22259;&#34920;.xlsx!011!Print_Area"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file:///C:\Users\USER04\Desktop\07_&#12304;2021&#24180;&#24230;&#35251;&#20809;&#22287;&#12539;&#26469;&#35370;&#32773;&#28288;&#36275;&#24230;&#35519;&#26619;&#12305;&#20843;&#12534;&#23731;&#35251;&#20809;&#22287;_&#22259;&#34920;.xlsx!DATA_&#30456;&#38306;&#20418;&#25968;!Print_Area"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file:///C:\Users\USER04\Desktop\07_&#12304;2021&#24180;&#24230;&#35251;&#20809;&#22287;&#12539;&#26469;&#35370;&#32773;&#28288;&#36275;&#24230;&#35519;&#26619;&#12305;&#20843;&#12534;&#23731;&#35251;&#20809;&#22287;_&#22259;&#34920;.xlsx!037!Print_Area"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file:///C:\Users\USER04\Desktop\07_&#12304;2021&#24180;&#24230;&#35251;&#20809;&#22287;&#12539;&#26469;&#35370;&#32773;&#28288;&#36275;&#24230;&#35519;&#26619;&#12305;&#20843;&#12534;&#23731;&#35251;&#20809;&#22287;_&#22259;&#34920;.xlsx!015!Print_Are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file:///C:\Users\USER04\Desktop\07_&#12304;2021&#24180;&#24230;&#35251;&#20809;&#22287;&#12539;&#26469;&#35370;&#32773;&#28288;&#36275;&#24230;&#35519;&#26619;&#12305;&#20843;&#12534;&#23731;&#35251;&#20809;&#22287;_&#22259;&#34920;.xlsx!016!Print_Are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file:///C:\Users\USER04\Desktop\07_&#12304;2021&#24180;&#24230;&#35251;&#20809;&#22287;&#12539;&#26469;&#35370;&#32773;&#28288;&#36275;&#24230;&#35519;&#26619;&#12305;&#20843;&#12534;&#23731;&#35251;&#20809;&#22287;_&#22259;&#34920;.xlsx!017!Print_Are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file:///C:\Users\USER04\Desktop\07_&#12304;2021&#24180;&#24230;&#35251;&#20809;&#22287;&#12539;&#26469;&#35370;&#32773;&#28288;&#36275;&#24230;&#35519;&#26619;&#12305;&#20843;&#12534;&#23731;&#35251;&#20809;&#22287;_&#22259;&#34920;.xlsx!018!Print_Are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file:///C:\Users\USER04\Desktop\07_&#12304;2021&#24180;&#24230;&#35251;&#20809;&#22287;&#12539;&#26469;&#35370;&#32773;&#28288;&#36275;&#24230;&#35519;&#26619;&#12305;&#20843;&#12534;&#23731;&#35251;&#20809;&#22287;_&#22259;&#34920;.xlsx!019!Print_Are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file:///C:\Users\USER04\Desktop\07_&#12304;2021&#24180;&#24230;&#35251;&#20809;&#22287;&#12539;&#26469;&#35370;&#32773;&#28288;&#36275;&#24230;&#35519;&#26619;&#12305;&#20843;&#12534;&#23731;&#35251;&#20809;&#22287;_&#22259;&#34920;.xlsx!020!Print_Are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file:///C:\Users\USER04\Desktop\07_&#12304;2021&#24180;&#24230;&#35251;&#20809;&#22287;&#12539;&#26469;&#35370;&#32773;&#28288;&#36275;&#24230;&#35519;&#26619;&#12305;&#20843;&#12534;&#23731;&#35251;&#20809;&#22287;_&#22259;&#34920;.xlsx!021!Print_Are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file:///C:\Users\USER04\Desktop\07_&#12304;2021&#24180;&#24230;&#35251;&#20809;&#22287;&#12539;&#26469;&#35370;&#32773;&#28288;&#36275;&#24230;&#35519;&#26619;&#12305;&#20843;&#12534;&#23731;&#35251;&#20809;&#22287;_&#22259;&#34920;.xlsx!022!Print_Area"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file:///C:\Users\USER04\Desktop\07_&#12304;2021&#24180;&#24230;&#35251;&#20809;&#22287;&#12539;&#26469;&#35370;&#32773;&#28288;&#36275;&#24230;&#35519;&#26619;&#12305;&#20843;&#12534;&#23731;&#35251;&#20809;&#22287;_&#22259;&#34920;.xlsx!023!Print_Are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file:///C:\Users\USER04\Desktop\07_&#12304;2021&#24180;&#24230;&#35251;&#20809;&#22287;&#12539;&#26469;&#35370;&#32773;&#28288;&#36275;&#24230;&#35519;&#26619;&#12305;&#20843;&#12534;&#23731;&#35251;&#20809;&#22287;_&#22259;&#34920;.xlsx!024%20(&#20877;&#25522;&#36617;&#29992;)!Print_Area"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file:///C:\Users\USER04\Desktop\07_&#12304;2021&#24180;&#24230;&#35251;&#20809;&#22287;&#12539;&#26469;&#35370;&#32773;&#28288;&#36275;&#24230;&#35519;&#26619;&#12305;&#20843;&#12534;&#23731;&#35251;&#20809;&#22287;_&#22259;&#34920;.xlsx!025%20(&#20877;&#25522;&#36617;&#29992;)!Print_Are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file:///C:\Users\USER04\Desktop\07_&#12304;2021&#24180;&#24230;&#35251;&#20809;&#22287;&#12539;&#26469;&#35370;&#32773;&#28288;&#36275;&#24230;&#35519;&#26619;&#12305;&#20843;&#12534;&#23731;&#35251;&#20809;&#22287;_&#22259;&#34920;.xlsx!026%20!Print_Area"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file:///C:\Users\USER04\Desktop\07_&#12304;2021&#24180;&#24230;&#35251;&#20809;&#22287;&#12539;&#26469;&#35370;&#32773;&#28288;&#36275;&#24230;&#35519;&#26619;&#12305;&#20843;&#12534;&#23731;&#35251;&#20809;&#22287;_&#22259;&#34920;.xlsx!003(&#20877;&#25522;&#36617;&#29992;)!Print_Area"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file:///C:\Users\USER04\Desktop\07_&#12304;2021&#24180;&#24230;&#35251;&#20809;&#22287;&#12539;&#26469;&#35370;&#32773;&#28288;&#36275;&#24230;&#35519;&#26619;&#12305;&#20843;&#12534;&#23731;&#35251;&#20809;&#22287;_&#22259;&#34920;.xlsx!027!Print_Area"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file:///C:\Users\USER04\Desktop\07_&#12304;2021&#24180;&#24230;&#35251;&#20809;&#22287;&#12539;&#26469;&#35370;&#32773;&#28288;&#36275;&#24230;&#35519;&#26619;&#12305;&#20843;&#12534;&#23731;&#35251;&#20809;&#22287;_&#22259;&#34920;.xlsx!028!Print_Are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file:///C:\Users\USER04\Desktop\07_&#12304;2021&#24180;&#24230;&#35251;&#20809;&#22287;&#12539;&#26469;&#35370;&#32773;&#28288;&#36275;&#24230;&#35519;&#26619;&#12305;&#20843;&#12534;&#23731;&#35251;&#20809;&#22287;_&#22259;&#34920;.xlsx!029!Print_Area"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file:///C:\Users\USER04\Desktop\07_&#12304;2021&#24180;&#24230;&#35251;&#20809;&#22287;&#12539;&#26469;&#35370;&#32773;&#28288;&#36275;&#24230;&#35519;&#26619;&#12305;&#20843;&#12534;&#23731;&#35251;&#20809;&#22287;_&#22259;&#34920;.xlsx!030!Print_Area"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file:///C:\Users\USER04\Desktop\07_&#12304;2021&#24180;&#24230;&#35251;&#20809;&#22287;&#12539;&#26469;&#35370;&#32773;&#28288;&#36275;&#24230;&#35519;&#26619;&#12305;&#20843;&#12534;&#23731;&#35251;&#20809;&#22287;_&#22259;&#34920;.xlsx!031!Print_Area"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file:///C:\Users\USER04\Desktop\07_&#12304;2021&#24180;&#24230;&#35251;&#20809;&#22287;&#12539;&#26469;&#35370;&#32773;&#28288;&#36275;&#24230;&#35519;&#26619;&#12305;&#20843;&#12534;&#23731;&#35251;&#20809;&#22287;_&#22259;&#34920;.xlsx!032!Print_Area"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oleObject" Target="file:///C:\Users\USER04\Desktop\07_&#12304;2021&#24180;&#24230;&#35251;&#20809;&#22287;&#12539;&#26469;&#35370;&#32773;&#28288;&#36275;&#24230;&#35519;&#26619;&#12305;&#20843;&#12534;&#23731;&#35251;&#20809;&#22287;_&#22259;&#34920;.xlsx!033!Print_Area"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oleObject" Target="file:///C:\Users\USER04\Desktop\07_&#12304;2021&#24180;&#24230;&#35251;&#20809;&#22287;&#12539;&#26469;&#35370;&#32773;&#28288;&#36275;&#24230;&#35519;&#26619;&#12305;&#20843;&#12534;&#23731;&#35251;&#20809;&#22287;_&#22259;&#34920;.xlsx!034!Print_Area"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file:///C:\Users\USER04\Desktop\07_&#12304;2021&#24180;&#24230;&#35251;&#20809;&#22287;&#12539;&#26469;&#35370;&#32773;&#28288;&#36275;&#24230;&#35519;&#26619;&#12305;&#20843;&#12534;&#23731;&#35251;&#20809;&#22287;_&#22259;&#34920;.xlsx!035!Print_Area"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oleObject" Target="file:///C:\Users\USER04\Desktop\07_&#12304;2021&#24180;&#24230;&#35251;&#20809;&#22287;&#12539;&#26469;&#35370;&#32773;&#28288;&#36275;&#24230;&#35519;&#26619;&#12305;&#20843;&#12534;&#23731;&#35251;&#20809;&#22287;_&#22259;&#34920;.xlsx!006(&#20877;&#25522;&#36617;&#29992;)!Print_Area"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file:///C:\Users\USER04\Desktop\07_&#12304;2021&#24180;&#24230;&#35251;&#20809;&#22287;&#12539;&#26469;&#35370;&#32773;&#28288;&#36275;&#24230;&#35519;&#26619;&#12305;&#20843;&#12534;&#23731;&#35251;&#20809;&#22287;_&#22259;&#34920;.xlsx!036!Print_Area"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C:\Users\USER04\Desktop\07_&#12304;2021&#24180;&#24230;&#35251;&#20809;&#22287;&#12539;&#26469;&#35370;&#32773;&#28288;&#36275;&#24230;&#35519;&#26619;&#12305;&#20843;&#12534;&#23731;&#35251;&#20809;&#22287;_&#22259;&#34920;.xlsx!012!Print_Area" TargetMode="Externa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oleObject" Target="file:///C:\Users\USER04\Desktop\07_&#12304;2021&#24180;&#24230;&#35251;&#20809;&#22287;&#12539;&#26469;&#35370;&#32773;&#28288;&#36275;&#24230;&#35519;&#26619;&#12305;&#20843;&#12534;&#23731;&#35251;&#20809;&#22287;_&#22259;&#34920;.xlsx!013!Print_Area"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file:///C:\Users\USER04\Desktop\07_&#12304;2021&#24180;&#24230;&#35251;&#20809;&#22287;&#12539;&#26469;&#35370;&#32773;&#28288;&#36275;&#24230;&#35519;&#26619;&#12305;&#20843;&#12534;&#23731;&#35251;&#20809;&#22287;_&#22259;&#34920;.xlsx!037%20(&#20877;&#25522;&#36617;&#29992;)!Print_Area"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file:///C:\Users\USER04\Desktop\07_&#12304;2021&#24180;&#24230;&#35251;&#20809;&#22287;&#12539;&#26469;&#35370;&#32773;&#28288;&#36275;&#24230;&#35519;&#26619;&#12305;&#20843;&#12534;&#23731;&#35251;&#20809;&#22287;_&#22259;&#34920;.xlsx!014!Print_Are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file:///C:\Users\USER04\Desktop\07_&#12304;2021&#24180;&#24230;&#35251;&#20809;&#22287;&#12539;&#26469;&#35370;&#32773;&#28288;&#36275;&#24230;&#35519;&#26619;&#12305;&#20843;&#12534;&#23731;&#35251;&#20809;&#22287;_&#22259;&#34920;.xlsx!025!Print_Are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p:txBody>
          <a:bodyPr>
            <a:normAutofit/>
          </a:bodyPr>
          <a:lstStyle/>
          <a:p>
            <a:r>
              <a:rPr lang="en-US" altLang="ja-JP" dirty="0"/>
              <a:t>【2021</a:t>
            </a:r>
            <a:r>
              <a:rPr lang="ja-JP" altLang="en-US" dirty="0"/>
              <a:t>年度</a:t>
            </a:r>
            <a:r>
              <a:rPr lang="en-US" altLang="ja-JP" dirty="0"/>
              <a:t>】</a:t>
            </a:r>
            <a:r>
              <a:rPr lang="ja-JP" altLang="en-US" dirty="0"/>
              <a:t>来訪者満足度調査</a:t>
            </a:r>
          </a:p>
        </p:txBody>
      </p:sp>
      <p:sp>
        <p:nvSpPr>
          <p:cNvPr id="2074" name="Rectangle 26"/>
          <p:cNvSpPr>
            <a:spLocks noGrp="1" noChangeArrowheads="1"/>
          </p:cNvSpPr>
          <p:nvPr>
            <p:ph type="subTitle" idx="1"/>
          </p:nvPr>
        </p:nvSpPr>
        <p:spPr/>
        <p:txBody>
          <a:bodyPr>
            <a:normAutofit/>
          </a:bodyPr>
          <a:lstStyle/>
          <a:p>
            <a:r>
              <a:rPr lang="ja-JP" altLang="en-US" dirty="0"/>
              <a:t>八ヶ岳</a:t>
            </a:r>
            <a:r>
              <a:rPr lang="zh-TW" altLang="en-US" dirty="0"/>
              <a:t>観光圏報告書</a:t>
            </a:r>
            <a:endParaRPr lang="ja-JP" altLang="en-US" dirty="0"/>
          </a:p>
        </p:txBody>
      </p:sp>
      <p:sp>
        <p:nvSpPr>
          <p:cNvPr id="2" name="テキスト ボックス 1"/>
          <p:cNvSpPr txBox="1"/>
          <p:nvPr/>
        </p:nvSpPr>
        <p:spPr>
          <a:xfrm>
            <a:off x="8270478" y="3883306"/>
            <a:ext cx="1303866" cy="276999"/>
          </a:xfrm>
          <a:prstGeom prst="rect">
            <a:avLst/>
          </a:prstGeom>
          <a:noFill/>
        </p:spPr>
        <p:txBody>
          <a:bodyPr wrap="square" rtlCol="0">
            <a:spAutoFit/>
          </a:bodyPr>
          <a:lstStyle/>
          <a:p>
            <a:pPr algn="ctr"/>
            <a:r>
              <a:rPr kumimoji="1" lang="en-US" altLang="ja-JP" sz="1200" b="1" dirty="0">
                <a:solidFill>
                  <a:schemeClr val="accent2"/>
                </a:solidFill>
                <a:latin typeface="メイリオ" panose="020B0604030504040204" pitchFamily="50" charset="-128"/>
              </a:rPr>
              <a:t>2022.3.14</a:t>
            </a:r>
            <a:endParaRPr kumimoji="1" lang="ja-JP" altLang="en-US" sz="1200" b="1" dirty="0">
              <a:solidFill>
                <a:schemeClr val="accent2"/>
              </a:solidFill>
              <a:latin typeface="メイリオ" panose="020B0604030504040204" pitchFamily="50" charset="-128"/>
            </a:endParaRPr>
          </a:p>
        </p:txBody>
      </p:sp>
      <p:grpSp>
        <p:nvGrpSpPr>
          <p:cNvPr id="3" name="グループ化 2">
            <a:extLst>
              <a:ext uri="{FF2B5EF4-FFF2-40B4-BE49-F238E27FC236}">
                <a16:creationId xmlns:a16="http://schemas.microsoft.com/office/drawing/2014/main" id="{A57A7AEE-7A58-43AC-9EC1-8AD570862ECE}"/>
              </a:ext>
            </a:extLst>
          </p:cNvPr>
          <p:cNvGrpSpPr/>
          <p:nvPr/>
        </p:nvGrpSpPr>
        <p:grpSpPr>
          <a:xfrm>
            <a:off x="7012896" y="5880046"/>
            <a:ext cx="2794429" cy="795749"/>
            <a:chOff x="7012896" y="5880046"/>
            <a:chExt cx="2794429" cy="795749"/>
          </a:xfrm>
        </p:grpSpPr>
        <p:sp>
          <p:nvSpPr>
            <p:cNvPr id="7" name="Text Box 2">
              <a:extLst>
                <a:ext uri="{FF2B5EF4-FFF2-40B4-BE49-F238E27FC236}">
                  <a16:creationId xmlns:a16="http://schemas.microsoft.com/office/drawing/2014/main" id="{95C7E742-E69C-43DE-BD62-7424178520CC}"/>
                </a:ext>
              </a:extLst>
            </p:cNvPr>
            <p:cNvSpPr txBox="1">
              <a:spLocks noChangeAspect="1" noChangeArrowheads="1"/>
            </p:cNvSpPr>
            <p:nvPr/>
          </p:nvSpPr>
          <p:spPr bwMode="auto">
            <a:xfrm>
              <a:off x="7906916" y="5880046"/>
              <a:ext cx="727123" cy="74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kumimoji="1" sz="1000">
                  <a:solidFill>
                    <a:schemeClr val="tx1"/>
                  </a:solidFill>
                  <a:latin typeface="Arial" panose="020B0604020202020204" pitchFamily="34" charset="0"/>
                  <a:ea typeface="メイリオ" panose="020B0604030504040204" pitchFamily="50" charset="-128"/>
                  <a:cs typeface="メイリオ" panose="020B0604030504040204" pitchFamily="50" charset="-128"/>
                </a:defRPr>
              </a:lvl1pPr>
              <a:lvl2pPr marL="742950" indent="-285750">
                <a:defRPr kumimoji="1" sz="1000">
                  <a:solidFill>
                    <a:schemeClr val="tx1"/>
                  </a:solidFill>
                  <a:latin typeface="Arial" panose="020B0604020202020204" pitchFamily="34" charset="0"/>
                  <a:ea typeface="メイリオ" panose="020B0604030504040204" pitchFamily="50" charset="-128"/>
                  <a:cs typeface="メイリオ" panose="020B0604030504040204" pitchFamily="50" charset="-128"/>
                </a:defRPr>
              </a:lvl2pPr>
              <a:lvl3pPr marL="1143000" indent="-228600">
                <a:defRPr kumimoji="1" sz="1000">
                  <a:solidFill>
                    <a:schemeClr val="tx1"/>
                  </a:solidFill>
                  <a:latin typeface="Arial" panose="020B0604020202020204" pitchFamily="34" charset="0"/>
                  <a:ea typeface="メイリオ" panose="020B0604030504040204" pitchFamily="50" charset="-128"/>
                  <a:cs typeface="メイリオ" panose="020B0604030504040204" pitchFamily="50" charset="-128"/>
                </a:defRPr>
              </a:lvl3pPr>
              <a:lvl4pPr marL="1600200" indent="-228600">
                <a:defRPr kumimoji="1" sz="1000">
                  <a:solidFill>
                    <a:schemeClr val="tx1"/>
                  </a:solidFill>
                  <a:latin typeface="Arial" panose="020B0604020202020204" pitchFamily="34" charset="0"/>
                  <a:ea typeface="メイリオ" panose="020B0604030504040204" pitchFamily="50" charset="-128"/>
                  <a:cs typeface="メイリオ" panose="020B0604030504040204" pitchFamily="50" charset="-128"/>
                </a:defRPr>
              </a:lvl4pPr>
              <a:lvl5pPr marL="2057400" indent="-228600">
                <a:defRPr kumimoji="1" sz="1000">
                  <a:solidFill>
                    <a:schemeClr val="tx1"/>
                  </a:solidFill>
                  <a:latin typeface="Arial" panose="020B0604020202020204" pitchFamily="34" charset="0"/>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メイリオ" panose="020B0604030504040204" pitchFamily="50" charset="-128"/>
                  <a:cs typeface="メイリオ" panose="020B0604030504040204" pitchFamily="50" charset="-128"/>
                </a:defRPr>
              </a:lvl9pPr>
            </a:lstStyle>
            <a:p>
              <a:pPr eaLnBrk="1" hangingPunct="1">
                <a:defRPr/>
              </a:pPr>
              <a:r>
                <a:rPr lang="en-US" altLang="ja-JP" sz="4800" b="1" i="1" dirty="0">
                  <a:solidFill>
                    <a:srgbClr val="DDDDDD"/>
                  </a:solidFill>
                  <a:latin typeface="David" panose="020E0502060401010101" pitchFamily="34" charset="-79"/>
                  <a:ea typeface="ＭＳ Ｐゴシック" panose="020B0600070205080204" pitchFamily="50" charset="-128"/>
                  <a:cs typeface="David" panose="020E0502060401010101" pitchFamily="34" charset="-79"/>
                </a:rPr>
                <a:t>D</a:t>
              </a:r>
              <a:r>
                <a:rPr lang="en-US" altLang="ja-JP" sz="4800" b="1" i="0" baseline="30000" dirty="0">
                  <a:solidFill>
                    <a:srgbClr val="DDDDDD"/>
                  </a:solidFill>
                  <a:latin typeface="Forte" panose="03060902040502070203" pitchFamily="66" charset="0"/>
                  <a:ea typeface="ＭＳ Ｐゴシック" panose="020B0600070205080204" pitchFamily="50" charset="-128"/>
                  <a:cs typeface="David" panose="020E0502060401010101" pitchFamily="34" charset="-79"/>
                </a:rPr>
                <a:t>+</a:t>
              </a:r>
            </a:p>
          </p:txBody>
        </p:sp>
        <p:sp>
          <p:nvSpPr>
            <p:cNvPr id="8" name="テキスト ボックス 7">
              <a:extLst>
                <a:ext uri="{FF2B5EF4-FFF2-40B4-BE49-F238E27FC236}">
                  <a16:creationId xmlns:a16="http://schemas.microsoft.com/office/drawing/2014/main" id="{F8E82C91-1EC4-4B5B-B754-8D41AAA39C45}"/>
                </a:ext>
              </a:extLst>
            </p:cNvPr>
            <p:cNvSpPr txBox="1"/>
            <p:nvPr/>
          </p:nvSpPr>
          <p:spPr>
            <a:xfrm>
              <a:off x="7012896" y="6183352"/>
              <a:ext cx="2794429" cy="492443"/>
            </a:xfrm>
            <a:prstGeom prst="rect">
              <a:avLst/>
            </a:prstGeom>
            <a:noFill/>
          </p:spPr>
          <p:txBody>
            <a:bodyPr wrap="square" rtlCol="0">
              <a:spAutoFit/>
            </a:bodyPr>
            <a:lstStyle/>
            <a:p>
              <a:pPr algn="r"/>
              <a:r>
                <a:rPr lang="ja-JP" altLang="en-US" sz="1200" dirty="0">
                  <a:solidFill>
                    <a:schemeClr val="bg1">
                      <a:lumMod val="50000"/>
                    </a:schemeClr>
                  </a:solidFill>
                  <a:latin typeface="HGP創英角ｺﾞｼｯｸUB" panose="020B0900000000000000" pitchFamily="50" charset="-128"/>
                  <a:ea typeface="HGP創英角ｺﾞｼｯｸUB" panose="020B0900000000000000" pitchFamily="50" charset="-128"/>
                </a:rPr>
                <a:t>株式会社ディ・プラス</a:t>
              </a:r>
              <a:endParaRPr lang="en-US" altLang="ja-JP" sz="1200" dirty="0">
                <a:solidFill>
                  <a:schemeClr val="bg1">
                    <a:lumMod val="50000"/>
                  </a:schemeClr>
                </a:solidFill>
                <a:latin typeface="HGP創英角ｺﾞｼｯｸUB" panose="020B0900000000000000" pitchFamily="50" charset="-128"/>
                <a:ea typeface="HGP創英角ｺﾞｼｯｸUB" panose="020B0900000000000000" pitchFamily="50" charset="-128"/>
              </a:endParaRPr>
            </a:p>
            <a:p>
              <a:endParaRPr kumimoji="1" lang="ja-JP" altLang="en-US"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10</a:t>
            </a:fld>
            <a:endParaRPr lang="en-US" altLang="ja-JP"/>
          </a:p>
        </p:txBody>
      </p:sp>
    </p:spTree>
    <p:extLst>
      <p:ext uri="{BB962C8B-B14F-4D97-AF65-F5344CB8AC3E}">
        <p14:creationId xmlns:p14="http://schemas.microsoft.com/office/powerpoint/2010/main" val="3460338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調査項目の構造</a:t>
            </a:r>
            <a:endParaRPr kumimoji="1" lang="ja-JP" altLang="en-US"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11</a:t>
            </a:fld>
            <a:endParaRPr lang="en-US" altLang="ja-JP"/>
          </a:p>
        </p:txBody>
      </p:sp>
      <p:grpSp>
        <p:nvGrpSpPr>
          <p:cNvPr id="88" name="グループ化 87"/>
          <p:cNvGrpSpPr/>
          <p:nvPr/>
        </p:nvGrpSpPr>
        <p:grpSpPr>
          <a:xfrm>
            <a:off x="1191051" y="4540346"/>
            <a:ext cx="7523899" cy="1080000"/>
            <a:chOff x="882031" y="5400523"/>
            <a:chExt cx="7523899" cy="1080000"/>
          </a:xfrm>
        </p:grpSpPr>
        <p:sp>
          <p:nvSpPr>
            <p:cNvPr id="7" name="テキスト ボックス 5"/>
            <p:cNvSpPr>
              <a:spLocks noChangeArrowheads="1"/>
            </p:cNvSpPr>
            <p:nvPr/>
          </p:nvSpPr>
          <p:spPr bwMode="auto">
            <a:xfrm>
              <a:off x="882031" y="5400523"/>
              <a:ext cx="3168000" cy="1080000"/>
            </a:xfrm>
            <a:prstGeom prst="roundRect">
              <a:avLst>
                <a:gd name="adj" fmla="val 3930"/>
              </a:avLst>
            </a:prstGeom>
            <a:solidFill>
              <a:srgbClr val="FFFFFF"/>
            </a:solidFill>
            <a:ln w="31750">
              <a:solidFill>
                <a:srgbClr val="C00000"/>
              </a:solidFill>
              <a:round/>
              <a:headEnd/>
              <a:tailEnd/>
            </a:ln>
            <a:effectLst>
              <a:outerShdw blurRad="50800" dist="38100" dir="2700000" algn="tl" rotWithShape="0">
                <a:prstClr val="black">
                  <a:alpha val="40000"/>
                </a:prstClr>
              </a:outerShdw>
            </a:effectLst>
          </p:spPr>
          <p:txBody>
            <a:bodyPr anchor="ctr"/>
            <a:lstStyle>
              <a:lvl1pPr>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1pPr>
              <a:lvl2pPr marL="742950" indent="-28575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2pPr>
              <a:lvl3pPr marL="11430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3pPr>
              <a:lvl4pPr marL="16002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4pPr>
              <a:lvl5pPr marL="20574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9pPr>
            </a:lstStyle>
            <a:p>
              <a:pPr algn="ctr">
                <a:defRPr/>
              </a:pPr>
              <a:r>
                <a:rPr lang="en-US" altLang="ja-JP" sz="1200" dirty="0">
                  <a:latin typeface="Meiryo UI" panose="020B0604030504040204" pitchFamily="50" charset="-128"/>
                </a:rPr>
                <a:t>【</a:t>
              </a:r>
              <a:r>
                <a:rPr lang="ja-JP" altLang="en-US" sz="1200" dirty="0">
                  <a:latin typeface="Meiryo UI" panose="020B0604030504040204" pitchFamily="50" charset="-128"/>
                </a:rPr>
                <a:t>期待と満足</a:t>
              </a:r>
              <a:r>
                <a:rPr lang="en-US" altLang="ja-JP" sz="1200" dirty="0">
                  <a:latin typeface="Meiryo UI" panose="020B0604030504040204" pitchFamily="50" charset="-128"/>
                </a:rPr>
                <a:t>】</a:t>
              </a:r>
            </a:p>
            <a:p>
              <a:pPr algn="ctr">
                <a:defRPr/>
              </a:pPr>
              <a:endParaRPr lang="en-US" altLang="ja-JP" sz="400" dirty="0">
                <a:latin typeface="Meiryo UI" panose="020B0604030504040204" pitchFamily="50" charset="-128"/>
              </a:endParaRPr>
            </a:p>
            <a:p>
              <a:pPr marL="809625" indent="-177800">
                <a:buFont typeface="Arial" panose="020B0604020202020204" pitchFamily="34" charset="0"/>
                <a:buChar char="•"/>
                <a:defRPr/>
              </a:pPr>
              <a:r>
                <a:rPr lang="ja-JP" altLang="en-US" sz="1600" b="1" dirty="0">
                  <a:latin typeface="Meiryo UI" panose="020B0604030504040204" pitchFamily="50" charset="-128"/>
                </a:rPr>
                <a:t>来訪者満足度</a:t>
              </a:r>
              <a:endParaRPr lang="en-US" altLang="ja-JP" sz="1600" b="1" dirty="0">
                <a:latin typeface="Meiryo UI" panose="020B0604030504040204" pitchFamily="50" charset="-128"/>
              </a:endParaRPr>
            </a:p>
          </p:txBody>
        </p:sp>
        <p:sp>
          <p:nvSpPr>
            <p:cNvPr id="8" name="テキスト ボックス 6"/>
            <p:cNvSpPr>
              <a:spLocks noChangeArrowheads="1"/>
            </p:cNvSpPr>
            <p:nvPr/>
          </p:nvSpPr>
          <p:spPr bwMode="auto">
            <a:xfrm>
              <a:off x="5237930" y="5400523"/>
              <a:ext cx="3168000" cy="1080000"/>
            </a:xfrm>
            <a:prstGeom prst="roundRect">
              <a:avLst>
                <a:gd name="adj" fmla="val 3180"/>
              </a:avLst>
            </a:prstGeom>
            <a:solidFill>
              <a:srgbClr val="FFFFFF"/>
            </a:solidFill>
            <a:ln w="31750">
              <a:solidFill>
                <a:srgbClr val="C00000"/>
              </a:solidFill>
              <a:round/>
              <a:headEnd/>
              <a:tailEnd/>
            </a:ln>
            <a:effectLst>
              <a:outerShdw blurRad="50800" dist="38100" dir="2700000" algn="tl" rotWithShape="0">
                <a:prstClr val="black">
                  <a:alpha val="40000"/>
                </a:prstClr>
              </a:outerShdw>
            </a:effectLst>
          </p:spPr>
          <p:txBody>
            <a:bodyPr anchor="ctr"/>
            <a:lstStyle>
              <a:lvl1pPr>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1pPr>
              <a:lvl2pPr marL="742950" indent="-28575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2pPr>
              <a:lvl3pPr marL="11430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3pPr>
              <a:lvl4pPr marL="16002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4pPr>
              <a:lvl5pPr marL="20574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9pPr>
            </a:lstStyle>
            <a:p>
              <a:pPr algn="ctr">
                <a:defRPr/>
              </a:pPr>
              <a:r>
                <a:rPr lang="en-US" altLang="ja-JP" sz="1200" dirty="0">
                  <a:latin typeface="Meiryo UI" panose="020B0604030504040204" pitchFamily="50" charset="-128"/>
                </a:rPr>
                <a:t>【</a:t>
              </a:r>
              <a:r>
                <a:rPr lang="ja-JP" altLang="en-US" sz="1200" dirty="0">
                  <a:latin typeface="Meiryo UI" panose="020B0604030504040204" pitchFamily="50" charset="-128"/>
                </a:rPr>
                <a:t>ロイヤリティ</a:t>
              </a:r>
              <a:r>
                <a:rPr lang="en-US" altLang="ja-JP" sz="1200" dirty="0">
                  <a:latin typeface="Meiryo UI" panose="020B0604030504040204" pitchFamily="50" charset="-128"/>
                </a:rPr>
                <a:t>】</a:t>
              </a:r>
            </a:p>
            <a:p>
              <a:pPr algn="ctr">
                <a:defRPr/>
              </a:pPr>
              <a:endParaRPr lang="en-US" altLang="ja-JP" sz="400" dirty="0">
                <a:latin typeface="Meiryo UI" panose="020B0604030504040204" pitchFamily="50" charset="-128"/>
              </a:endParaRPr>
            </a:p>
            <a:p>
              <a:pPr marL="987425" indent="-177800">
                <a:buFont typeface="Arial" panose="020B0604020202020204" pitchFamily="34" charset="0"/>
                <a:buChar char="•"/>
                <a:defRPr/>
              </a:pPr>
              <a:r>
                <a:rPr lang="ja-JP" altLang="en-US" sz="1600" b="1" dirty="0">
                  <a:latin typeface="Meiryo UI" panose="020B0604030504040204" pitchFamily="50" charset="-128"/>
                </a:rPr>
                <a:t>紹介意向</a:t>
              </a:r>
              <a:endParaRPr lang="en-US" altLang="ja-JP" sz="1600" b="1" dirty="0">
                <a:latin typeface="Meiryo UI" panose="020B0604030504040204" pitchFamily="50" charset="-128"/>
              </a:endParaRPr>
            </a:p>
            <a:p>
              <a:pPr marL="987425" indent="-177800">
                <a:buFont typeface="Arial" panose="020B0604020202020204" pitchFamily="34" charset="0"/>
                <a:buChar char="•"/>
                <a:defRPr/>
              </a:pPr>
              <a:r>
                <a:rPr lang="ja-JP" altLang="en-US" sz="1600" b="1" dirty="0">
                  <a:latin typeface="Meiryo UI" panose="020B0604030504040204" pitchFamily="50" charset="-128"/>
                </a:rPr>
                <a:t>再来訪意向</a:t>
              </a:r>
              <a:endParaRPr lang="ja-JP" altLang="en-US" sz="1200" dirty="0">
                <a:latin typeface="Meiryo UI" panose="020B0604030504040204" pitchFamily="50" charset="-128"/>
              </a:endParaRPr>
            </a:p>
          </p:txBody>
        </p:sp>
      </p:grpSp>
      <p:cxnSp>
        <p:nvCxnSpPr>
          <p:cNvPr id="12" name="直線矢印コネクタ 11"/>
          <p:cNvCxnSpPr>
            <a:stCxn id="11" idx="2"/>
            <a:endCxn id="7" idx="0"/>
          </p:cNvCxnSpPr>
          <p:nvPr/>
        </p:nvCxnSpPr>
        <p:spPr>
          <a:xfrm flipH="1">
            <a:off x="2775051" y="4185483"/>
            <a:ext cx="2183328" cy="354863"/>
          </a:xfrm>
          <a:prstGeom prst="straightConnector1">
            <a:avLst/>
          </a:prstGeom>
          <a:ln w="254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1" idx="2"/>
            <a:endCxn id="8" idx="0"/>
          </p:cNvCxnSpPr>
          <p:nvPr/>
        </p:nvCxnSpPr>
        <p:spPr>
          <a:xfrm>
            <a:off x="4958379" y="4185483"/>
            <a:ext cx="2172571" cy="354863"/>
          </a:xfrm>
          <a:prstGeom prst="straightConnector1">
            <a:avLst/>
          </a:prstGeom>
          <a:ln w="254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72" idx="2"/>
            <a:endCxn id="11" idx="0"/>
          </p:cNvCxnSpPr>
          <p:nvPr/>
        </p:nvCxnSpPr>
        <p:spPr>
          <a:xfrm rot="16200000" flipH="1">
            <a:off x="4778258" y="2925362"/>
            <a:ext cx="354862" cy="5379"/>
          </a:xfrm>
          <a:prstGeom prst="bentConnector3">
            <a:avLst>
              <a:gd name="adj1" fmla="val 50000"/>
            </a:avLst>
          </a:prstGeom>
          <a:ln w="254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テキスト ボックス 9"/>
          <p:cNvSpPr>
            <a:spLocks noChangeArrowheads="1"/>
          </p:cNvSpPr>
          <p:nvPr/>
        </p:nvSpPr>
        <p:spPr bwMode="auto">
          <a:xfrm>
            <a:off x="3374379" y="3105483"/>
            <a:ext cx="3168000" cy="1080000"/>
          </a:xfrm>
          <a:prstGeom prst="roundRect">
            <a:avLst>
              <a:gd name="adj" fmla="val 3930"/>
            </a:avLst>
          </a:prstGeom>
          <a:solidFill>
            <a:srgbClr val="FFFFFF"/>
          </a:solidFill>
          <a:ln w="31750">
            <a:solidFill>
              <a:srgbClr val="C00000"/>
            </a:solidFill>
            <a:round/>
            <a:headEnd/>
            <a:tailEnd/>
          </a:ln>
          <a:effectLst>
            <a:outerShdw blurRad="50800" dist="38100" dir="2700000" algn="tl" rotWithShape="0">
              <a:prstClr val="black">
                <a:alpha val="40000"/>
              </a:prstClr>
            </a:outerShdw>
          </a:effectLst>
        </p:spPr>
        <p:txBody>
          <a:bodyPr anchor="ctr"/>
          <a:lstStyle>
            <a:lvl1pPr>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1pPr>
            <a:lvl2pPr marL="742950" indent="-28575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2pPr>
            <a:lvl3pPr marL="11430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3pPr>
            <a:lvl4pPr marL="16002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4pPr>
            <a:lvl5pPr marL="20574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9pPr>
          </a:lstStyle>
          <a:p>
            <a:pPr algn="ctr"/>
            <a:r>
              <a:rPr lang="ja-JP" altLang="en-US" sz="1600" b="1" dirty="0">
                <a:latin typeface="Meiryo UI" panose="020B0604030504040204" pitchFamily="50" charset="-128"/>
              </a:rPr>
              <a:t>認知されたサービス品質・価値</a:t>
            </a:r>
            <a:endParaRPr lang="en-US" altLang="ja-JP" sz="1200" dirty="0">
              <a:latin typeface="Meiryo UI" panose="020B0604030504040204" pitchFamily="50" charset="-128"/>
            </a:endParaRPr>
          </a:p>
          <a:p>
            <a:pPr algn="ctr"/>
            <a:endParaRPr lang="en-US" altLang="ja-JP" sz="400" dirty="0">
              <a:latin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rPr>
              <a:t>景観や食事、体験、宿泊などの評価</a:t>
            </a:r>
            <a:endParaRPr lang="en-US" altLang="ja-JP" sz="1200" dirty="0">
              <a:latin typeface="Meiryo UI" panose="020B0604030504040204" pitchFamily="50" charset="-128"/>
            </a:endParaRPr>
          </a:p>
        </p:txBody>
      </p:sp>
      <p:sp>
        <p:nvSpPr>
          <p:cNvPr id="72" name="テキスト ボックス 9"/>
          <p:cNvSpPr>
            <a:spLocks noChangeArrowheads="1"/>
          </p:cNvSpPr>
          <p:nvPr/>
        </p:nvSpPr>
        <p:spPr bwMode="auto">
          <a:xfrm>
            <a:off x="3000375" y="646932"/>
            <a:ext cx="3905250" cy="2103689"/>
          </a:xfrm>
          <a:prstGeom prst="roundRect">
            <a:avLst>
              <a:gd name="adj" fmla="val 3204"/>
            </a:avLst>
          </a:prstGeom>
          <a:solidFill>
            <a:schemeClr val="bg1"/>
          </a:solidFill>
          <a:ln w="31750">
            <a:solidFill>
              <a:srgbClr val="C00000"/>
            </a:solidFill>
            <a:round/>
            <a:headEnd/>
            <a:tailEnd/>
          </a:ln>
          <a:effectLst>
            <a:outerShdw blurRad="50800" dist="38100" dir="2700000" algn="tl" rotWithShape="0">
              <a:prstClr val="black">
                <a:alpha val="40000"/>
              </a:prstClr>
            </a:outerShdw>
          </a:effectLst>
        </p:spPr>
        <p:txBody>
          <a:bodyPr anchor="ctr"/>
          <a:lstStyle>
            <a:lvl1pPr>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1pPr>
            <a:lvl2pPr marL="742950" indent="-28575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2pPr>
            <a:lvl3pPr marL="11430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3pPr>
            <a:lvl4pPr marL="16002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4pPr>
            <a:lvl5pPr marL="20574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9pPr>
          </a:lstStyle>
          <a:p>
            <a:pPr algn="ctr"/>
            <a:r>
              <a:rPr lang="ja-JP" altLang="en-US" sz="1600" b="1" dirty="0">
                <a:latin typeface="Meiryo UI" panose="020B0604030504040204" pitchFamily="50" charset="-128"/>
              </a:rPr>
              <a:t>属性、旅行の実態</a:t>
            </a:r>
            <a:endParaRPr lang="en-US" altLang="ja-JP" sz="1600" b="1" dirty="0">
              <a:latin typeface="Meiryo UI" panose="020B0604030504040204" pitchFamily="50" charset="-128"/>
            </a:endParaRPr>
          </a:p>
          <a:p>
            <a:endParaRPr lang="en-US" altLang="ja-JP" sz="400" dirty="0">
              <a:latin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rPr>
              <a:t>性別、年代、居住地</a:t>
            </a:r>
            <a:endParaRPr lang="en-US" altLang="ja-JP" sz="1200" dirty="0">
              <a:latin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rPr>
              <a:t>本地域での滞在期間</a:t>
            </a:r>
            <a:endParaRPr lang="en-US" altLang="ja-JP" sz="1200" dirty="0">
              <a:latin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rPr>
              <a:t>リピーター率（本地域への来訪回数</a:t>
            </a:r>
            <a:r>
              <a:rPr lang="en-US" altLang="ja-JP" sz="1200" dirty="0">
                <a:latin typeface="Meiryo UI" panose="020B0604030504040204" pitchFamily="50" charset="-128"/>
              </a:rPr>
              <a:t>×</a:t>
            </a:r>
            <a:r>
              <a:rPr lang="ja-JP" altLang="en-US" sz="1200" dirty="0">
                <a:latin typeface="Meiryo UI" panose="020B0604030504040204" pitchFamily="50" charset="-128"/>
              </a:rPr>
              <a:t>前回来訪時期）</a:t>
            </a:r>
          </a:p>
          <a:p>
            <a:pPr marL="171450" indent="-171450">
              <a:buFont typeface="Arial" panose="020B0604020202020204" pitchFamily="34" charset="0"/>
              <a:buChar char="•"/>
            </a:pPr>
            <a:r>
              <a:rPr lang="ja-JP" altLang="en-US" sz="1200" dirty="0">
                <a:latin typeface="Meiryo UI" panose="020B0604030504040204" pitchFamily="50" charset="-128"/>
              </a:rPr>
              <a:t>旅行消費額（旅行で使った１人あたりの費用）</a:t>
            </a:r>
            <a:endParaRPr lang="en-US" altLang="ja-JP" sz="1200" dirty="0">
              <a:latin typeface="Meiryo UI" panose="020B0604030504040204" pitchFamily="50" charset="-128"/>
            </a:endParaRPr>
          </a:p>
          <a:p>
            <a:endParaRPr lang="en-US" altLang="ja-JP" sz="400" dirty="0">
              <a:latin typeface="Meiryo UI" panose="020B0604030504040204" pitchFamily="50" charset="-128"/>
            </a:endParaRPr>
          </a:p>
          <a:p>
            <a:r>
              <a:rPr lang="en-US" altLang="ja-JP" sz="1200" dirty="0">
                <a:latin typeface="Meiryo UI" panose="020B0604030504040204" pitchFamily="50" charset="-128"/>
              </a:rPr>
              <a:t>※</a:t>
            </a:r>
            <a:r>
              <a:rPr lang="ja-JP" altLang="en-US" sz="1200" dirty="0">
                <a:latin typeface="Meiryo UI" panose="020B0604030504040204" pitchFamily="50" charset="-128"/>
              </a:rPr>
              <a:t>その他の項目</a:t>
            </a:r>
          </a:p>
          <a:p>
            <a:pPr>
              <a:tabLst>
                <a:tab pos="266700" algn="l"/>
              </a:tabLst>
            </a:pPr>
            <a:r>
              <a:rPr lang="en-US" altLang="ja-JP" sz="800" dirty="0">
                <a:latin typeface="Meiryo UI" panose="020B0604030504040204" pitchFamily="50" charset="-128"/>
              </a:rPr>
              <a:t>	</a:t>
            </a:r>
            <a:r>
              <a:rPr lang="ja-JP" altLang="en-US" sz="800" dirty="0">
                <a:latin typeface="Meiryo UI" panose="020B0604030504040204" pitchFamily="50" charset="-128"/>
              </a:rPr>
              <a:t>同行者</a:t>
            </a:r>
            <a:endParaRPr lang="en-US" altLang="ja-JP" sz="800" dirty="0">
              <a:latin typeface="Meiryo UI" panose="020B0604030504040204" pitchFamily="50" charset="-128"/>
            </a:endParaRPr>
          </a:p>
          <a:p>
            <a:pPr>
              <a:tabLst>
                <a:tab pos="266700" algn="l"/>
              </a:tabLst>
            </a:pPr>
            <a:r>
              <a:rPr lang="en-US" altLang="ja-JP" sz="800" dirty="0">
                <a:latin typeface="Meiryo UI" panose="020B0604030504040204" pitchFamily="50" charset="-128"/>
              </a:rPr>
              <a:t>	</a:t>
            </a:r>
            <a:r>
              <a:rPr lang="ja-JP" altLang="en-US" sz="800" dirty="0">
                <a:latin typeface="Meiryo UI" panose="020B0604030504040204" pitchFamily="50" charset="-128"/>
              </a:rPr>
              <a:t>目的地までの所要時間、移動交通機関</a:t>
            </a:r>
          </a:p>
          <a:p>
            <a:pPr>
              <a:tabLst>
                <a:tab pos="266700" algn="l"/>
              </a:tabLst>
            </a:pPr>
            <a:r>
              <a:rPr lang="en-US" altLang="ja-JP" sz="800" dirty="0">
                <a:latin typeface="Meiryo UI" panose="020B0604030504040204" pitchFamily="50" charset="-128"/>
              </a:rPr>
              <a:t>	</a:t>
            </a:r>
            <a:r>
              <a:rPr lang="ja-JP" altLang="en-US" sz="800" dirty="0">
                <a:latin typeface="Meiryo UI" panose="020B0604030504040204" pitchFamily="50" charset="-128"/>
              </a:rPr>
              <a:t>本地域を選んだ際の情報源　　等</a:t>
            </a:r>
            <a:endParaRPr lang="en-US" altLang="ja-JP" sz="800" dirty="0">
              <a:latin typeface="Meiryo UI" panose="020B0604030504040204" pitchFamily="50" charset="-128"/>
            </a:endParaRPr>
          </a:p>
        </p:txBody>
      </p:sp>
      <p:cxnSp>
        <p:nvCxnSpPr>
          <p:cNvPr id="84" name="直線矢印コネクタ 83"/>
          <p:cNvCxnSpPr>
            <a:stCxn id="7" idx="3"/>
            <a:endCxn id="8" idx="1"/>
          </p:cNvCxnSpPr>
          <p:nvPr/>
        </p:nvCxnSpPr>
        <p:spPr>
          <a:xfrm>
            <a:off x="4359051" y="5080346"/>
            <a:ext cx="1187899" cy="0"/>
          </a:xfrm>
          <a:prstGeom prst="straightConnector1">
            <a:avLst/>
          </a:prstGeom>
          <a:ln w="25400">
            <a:solidFill>
              <a:schemeClr val="tx1"/>
            </a:solidFill>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8" name="テキスト ボックス 2"/>
          <p:cNvSpPr txBox="1">
            <a:spLocks noChangeArrowheads="1"/>
          </p:cNvSpPr>
          <p:nvPr/>
        </p:nvSpPr>
        <p:spPr bwMode="auto">
          <a:xfrm>
            <a:off x="6991519" y="2509716"/>
            <a:ext cx="2816028" cy="216000"/>
          </a:xfrm>
          <a:prstGeom prst="rect">
            <a:avLst/>
          </a:prstGeom>
          <a:solidFill>
            <a:schemeClr val="bg1"/>
          </a:solidFill>
          <a:ln w="25400">
            <a:solidFill>
              <a:srgbClr val="3366FF"/>
            </a:solidFill>
            <a:miter lim="800000"/>
            <a:headEnd/>
            <a:tailEnd/>
          </a:ln>
          <a:effectLst>
            <a:outerShdw blurRad="50800" dist="38100" dir="2700000" algn="tl" rotWithShape="0">
              <a:prstClr val="black">
                <a:alpha val="40000"/>
              </a:prstClr>
            </a:outerShdw>
          </a:effectLst>
        </p:spPr>
        <p:txBody>
          <a:bodyPr anchor="ctr" anchorCtr="0"/>
          <a:lstStyle>
            <a:lvl1pPr>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1pPr>
            <a:lvl2pPr marL="742950" indent="-28575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2pPr>
            <a:lvl3pPr marL="11430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3pPr>
            <a:lvl4pPr marL="16002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4pPr>
            <a:lvl5pPr marL="20574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9pPr>
          </a:lstStyle>
          <a:p>
            <a:pPr marL="88900"/>
            <a:r>
              <a:rPr lang="en-US" altLang="ja-JP" dirty="0">
                <a:latin typeface="Meiryo UI" panose="020B0604030504040204" pitchFamily="50" charset="-128"/>
              </a:rPr>
              <a:t>KPI</a:t>
            </a:r>
            <a:r>
              <a:rPr lang="ja-JP" altLang="en-US" dirty="0">
                <a:latin typeface="Meiryo UI" panose="020B0604030504040204" pitchFamily="50" charset="-128"/>
              </a:rPr>
              <a:t>：日本版ＤＭＯの必須指標</a:t>
            </a:r>
            <a:r>
              <a:rPr lang="en-US" altLang="ja-JP" dirty="0">
                <a:latin typeface="Meiryo UI" panose="020B0604030504040204" pitchFamily="50" charset="-128"/>
              </a:rPr>
              <a:t>(*2)</a:t>
            </a:r>
            <a:endParaRPr lang="ja-JP" altLang="en-US" dirty="0">
              <a:latin typeface="Meiryo UI" panose="020B0604030504040204" pitchFamily="50" charset="-128"/>
            </a:endParaRPr>
          </a:p>
        </p:txBody>
      </p:sp>
      <p:sp>
        <p:nvSpPr>
          <p:cNvPr id="103" name="正方形/長方形 102"/>
          <p:cNvSpPr/>
          <p:nvPr/>
        </p:nvSpPr>
        <p:spPr>
          <a:xfrm>
            <a:off x="3202301" y="1542391"/>
            <a:ext cx="3386241" cy="387772"/>
          </a:xfrm>
          <a:prstGeom prst="rect">
            <a:avLst/>
          </a:prstGeom>
          <a:noFill/>
          <a:ln w="254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正方形/長方形 104"/>
          <p:cNvSpPr/>
          <p:nvPr/>
        </p:nvSpPr>
        <p:spPr>
          <a:xfrm>
            <a:off x="2051712" y="5088962"/>
            <a:ext cx="1322667" cy="261394"/>
          </a:xfrm>
          <a:prstGeom prst="rect">
            <a:avLst/>
          </a:prstGeom>
          <a:noFill/>
          <a:ln w="254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
          <p:cNvSpPr txBox="1">
            <a:spLocks noChangeArrowheads="1"/>
          </p:cNvSpPr>
          <p:nvPr/>
        </p:nvSpPr>
        <p:spPr bwMode="auto">
          <a:xfrm>
            <a:off x="6991518" y="2222398"/>
            <a:ext cx="2816029" cy="216000"/>
          </a:xfrm>
          <a:prstGeom prst="rect">
            <a:avLst/>
          </a:prstGeom>
          <a:solidFill>
            <a:schemeClr val="bg1"/>
          </a:solidFill>
          <a:ln w="31750">
            <a:solidFill>
              <a:srgbClr val="C00000"/>
            </a:solidFill>
            <a:miter lim="800000"/>
            <a:headEnd/>
            <a:tailEnd/>
          </a:ln>
          <a:effectLst>
            <a:outerShdw blurRad="50800" dist="38100" dir="2700000" algn="tl" rotWithShape="0">
              <a:prstClr val="black">
                <a:alpha val="40000"/>
              </a:prstClr>
            </a:outerShdw>
          </a:effectLst>
        </p:spPr>
        <p:txBody>
          <a:bodyPr anchor="ctr" anchorCtr="0"/>
          <a:lstStyle>
            <a:lvl1pPr>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1pPr>
            <a:lvl2pPr marL="742950" indent="-28575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2pPr>
            <a:lvl3pPr marL="11430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3pPr>
            <a:lvl4pPr marL="16002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4pPr>
            <a:lvl5pPr marL="2057400" indent="-228600">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Meiryo UI" panose="020B0604030504040204" pitchFamily="50" charset="-128"/>
                <a:cs typeface="Meiryo UI" panose="020B0604030504040204" pitchFamily="50" charset="-128"/>
              </a:defRPr>
            </a:lvl9pPr>
          </a:lstStyle>
          <a:p>
            <a:pPr marL="88900"/>
            <a:r>
              <a:rPr lang="en-US" altLang="ja-JP" dirty="0">
                <a:latin typeface="Meiryo UI" panose="020B0604030504040204" pitchFamily="50" charset="-128"/>
              </a:rPr>
              <a:t>『</a:t>
            </a:r>
            <a:r>
              <a:rPr lang="ja-JP" altLang="en-US" dirty="0">
                <a:latin typeface="Meiryo UI" panose="020B0604030504040204" pitchFamily="50" charset="-128"/>
              </a:rPr>
              <a:t>観光客満足度調査のススメ</a:t>
            </a:r>
            <a:r>
              <a:rPr lang="en-US" altLang="ja-JP" dirty="0">
                <a:latin typeface="Meiryo UI" panose="020B0604030504040204" pitchFamily="50" charset="-128"/>
              </a:rPr>
              <a:t>』</a:t>
            </a:r>
            <a:r>
              <a:rPr lang="ja-JP" altLang="en-US" dirty="0">
                <a:latin typeface="Meiryo UI" panose="020B0604030504040204" pitchFamily="50" charset="-128"/>
              </a:rPr>
              <a:t>の調査構造</a:t>
            </a:r>
            <a:r>
              <a:rPr lang="en-US" altLang="ja-JP" dirty="0">
                <a:latin typeface="Meiryo UI" panose="020B0604030504040204" pitchFamily="50" charset="-128"/>
              </a:rPr>
              <a:t>(*1)</a:t>
            </a:r>
            <a:endParaRPr lang="ja-JP" altLang="en-US" dirty="0">
              <a:latin typeface="Meiryo UI" panose="020B0604030504040204" pitchFamily="50" charset="-128"/>
            </a:endParaRPr>
          </a:p>
        </p:txBody>
      </p:sp>
      <p:sp>
        <p:nvSpPr>
          <p:cNvPr id="26" name="コンテンツ プレースホルダー 2"/>
          <p:cNvSpPr txBox="1">
            <a:spLocks/>
          </p:cNvSpPr>
          <p:nvPr/>
        </p:nvSpPr>
        <p:spPr bwMode="auto">
          <a:xfrm>
            <a:off x="1094694" y="5668042"/>
            <a:ext cx="6942564" cy="1111073"/>
          </a:xfrm>
          <a:prstGeom prst="rect">
            <a:avLst/>
          </a:prstGeom>
          <a:noFill/>
          <a:ln w="19050">
            <a:noFill/>
          </a:ln>
          <a:effectLst/>
        </p:spPr>
        <p:txBody>
          <a:bodyPr vert="horz" wrap="square" lIns="91440" tIns="45720" rIns="91440" bIns="45720" numCol="1" anchor="t" anchorCtr="0" compatLnSpc="1">
            <a:prstTxWarp prst="textNoShape">
              <a:avLst/>
            </a:prstTxWarp>
            <a:spAutoFit/>
          </a:bodyPr>
          <a:lstStyle>
            <a:lvl1pPr marL="360363" indent="-184150" algn="l" rtl="0" fontAlgn="base" latinLnBrk="1">
              <a:spcBef>
                <a:spcPts val="600"/>
              </a:spcBef>
              <a:spcAft>
                <a:spcPct val="0"/>
              </a:spcAft>
              <a:buClr>
                <a:srgbClr val="000066"/>
              </a:buClr>
              <a:buSzPct val="100000"/>
              <a:buFont typeface="Wingdings" panose="05000000000000000000" pitchFamily="2" charset="2"/>
              <a:buChar char="l"/>
              <a:defRPr kumimoji="1" lang="ja-JP" altLang="en-US" sz="1200" b="1" kern="1200" dirty="0" smtClean="0">
                <a:solidFill>
                  <a:schemeClr val="hlink"/>
                </a:solidFill>
                <a:latin typeface="+mj-lt"/>
                <a:ea typeface="+mn-ea"/>
                <a:cs typeface="+mn-cs"/>
              </a:defRPr>
            </a:lvl1pPr>
            <a:lvl2pPr marL="449263" indent="-88900" algn="l" rtl="0" fontAlgn="base" latinLnBrk="1">
              <a:spcBef>
                <a:spcPct val="20000"/>
              </a:spcBef>
              <a:spcAft>
                <a:spcPct val="0"/>
              </a:spcAft>
              <a:buClr>
                <a:schemeClr val="accent2"/>
              </a:buClr>
              <a:buFont typeface="ＭＳ Ｐゴシック" panose="020B0600070205080204" pitchFamily="50" charset="-128"/>
              <a:buChar char="▶"/>
              <a:defRPr kumimoji="1" lang="ja-JP" altLang="en-US" sz="10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714375" indent="-85725" algn="l" rtl="0" fontAlgn="base" latinLnBrk="1">
              <a:spcBef>
                <a:spcPct val="20000"/>
              </a:spcBef>
              <a:spcAft>
                <a:spcPct val="0"/>
              </a:spcAft>
              <a:buClr>
                <a:schemeClr val="tx2"/>
              </a:buClr>
              <a:buChar char="•"/>
              <a:defRPr kumimoji="1" lang="ja-JP" altLang="en-US"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873125" indent="-79375" algn="l" rtl="0" fontAlgn="base" latinLnBrk="1">
              <a:spcBef>
                <a:spcPct val="20000"/>
              </a:spcBef>
              <a:spcAft>
                <a:spcPct val="0"/>
              </a:spcAft>
              <a:buClr>
                <a:schemeClr val="tx2"/>
              </a:buClr>
              <a:buChar char="–"/>
              <a:defRPr kumimoji="1" lang="ja-JP" altLang="en-US" sz="8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135063" indent="-82550" algn="l" rtl="0" fontAlgn="base" latinLnBrk="1">
              <a:spcBef>
                <a:spcPct val="20000"/>
              </a:spcBef>
              <a:spcAft>
                <a:spcPct val="0"/>
              </a:spcAft>
              <a:buClr>
                <a:schemeClr val="tx2"/>
              </a:buClr>
              <a:buChar char="»"/>
              <a:defRPr kumimoji="1" lang="ja-JP" altLang="en-US" sz="8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1" indent="0">
              <a:buNone/>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：観光客満足度調査のススメ</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88900" lvl="1" indent="0">
              <a:buNone/>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出典：観光客満足度調査のススメ　リーフレット／国土交通省　観光庁　観光地域振興部　観光地域振興課</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：日本版ＤＭＯの必須指標</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pPr marL="88900" lvl="1" indent="0">
              <a:buNone/>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日本版ＤＭＯを核とした観光地域づくりを進める上で、旅前、旅中、旅後という順で、６つのデータを収集することがはじめの第一歩として推奨されている。</a:t>
            </a:r>
            <a:br>
              <a:rPr lang="en-US" altLang="ja-JP" sz="800" dirty="0">
                <a:latin typeface="Meiryo UI" panose="020B0604030504040204" pitchFamily="50" charset="-128"/>
                <a:ea typeface="Meiryo UI" panose="020B0604030504040204" pitchFamily="50" charset="-128"/>
                <a:cs typeface="Meiryo UI" panose="020B0604030504040204" pitchFamily="50" charset="-128"/>
              </a:rPr>
            </a:br>
            <a:r>
              <a:rPr lang="ja-JP" altLang="en-US" sz="800" dirty="0">
                <a:latin typeface="Meiryo UI" panose="020B0604030504040204" pitchFamily="50" charset="-128"/>
                <a:ea typeface="Meiryo UI" panose="020B0604030504040204" pitchFamily="50" charset="-128"/>
                <a:cs typeface="Meiryo UI" panose="020B0604030504040204" pitchFamily="50" charset="-128"/>
              </a:rPr>
              <a:t>①ＷＥＢサイトアクセス数、②観光入込客数、③延べ宿泊客数、</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④旅行消費額、⑤来訪者満足度、⑥リピーター率</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pPr marL="88900" lvl="1" indent="0">
              <a:buNone/>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本調査では、④、⑤、⑥の３つのデータを調査項目としている。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88900" lvl="1" indent="0">
              <a:buNone/>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出典：「日本版ＤＭＯ」形成・確立に係る手引き（第２版）／平成２９年３月、内閣官房まち・ひと・しごと創生本部事務局　国土交通省　観光庁</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1706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a:t>
            </a:r>
            <a:r>
              <a:rPr lang="en-US" altLang="ja-JP" dirty="0"/>
              <a:t>KPI</a:t>
            </a:r>
            <a:r>
              <a:rPr lang="ja-JP" altLang="en-US" dirty="0"/>
              <a:t>（重要指標）の水準把握</a:t>
            </a:r>
            <a:endParaRPr kumimoji="1" lang="ja-JP" altLang="en-US"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12</a:t>
            </a:fld>
            <a:endParaRPr lang="en-US" altLang="ja-JP"/>
          </a:p>
        </p:txBody>
      </p:sp>
      <p:sp>
        <p:nvSpPr>
          <p:cNvPr id="9" name="テキスト ボックス 8">
            <a:extLst>
              <a:ext uri="{FF2B5EF4-FFF2-40B4-BE49-F238E27FC236}">
                <a16:creationId xmlns:a16="http://schemas.microsoft.com/office/drawing/2014/main" id="{E5BB58BA-7324-491B-A378-4A0CD994CF40}"/>
              </a:ext>
            </a:extLst>
          </p:cNvPr>
          <p:cNvSpPr txBox="1"/>
          <p:nvPr/>
        </p:nvSpPr>
        <p:spPr>
          <a:xfrm>
            <a:off x="607713" y="5993021"/>
            <a:ext cx="8778462" cy="461665"/>
          </a:xfrm>
          <a:prstGeom prst="rect">
            <a:avLst/>
          </a:prstGeom>
          <a:noFill/>
        </p:spPr>
        <p:txBody>
          <a:bodyPr wrap="square" rtlCol="0">
            <a:spAutoFit/>
          </a:bodyPr>
          <a:lstStyle/>
          <a:p>
            <a:r>
              <a:rPr kumimoji="1" lang="en-US" altLang="ja-JP" sz="800" dirty="0"/>
              <a:t>※</a:t>
            </a:r>
            <a:r>
              <a:rPr kumimoji="1" lang="ja-JP" altLang="en-US" sz="800" dirty="0"/>
              <a:t>旅行消費額は　「</a:t>
            </a:r>
            <a:r>
              <a:rPr kumimoji="1" lang="en-US" altLang="ja-JP" sz="800" dirty="0"/>
              <a:t>0</a:t>
            </a:r>
            <a:r>
              <a:rPr kumimoji="1" lang="ja-JP" altLang="en-US" sz="800" dirty="0"/>
              <a:t>円」／</a:t>
            </a:r>
            <a:r>
              <a:rPr lang="ja-JP" altLang="en-US" sz="800" dirty="0"/>
              <a:t>「</a:t>
            </a:r>
            <a:r>
              <a:rPr lang="en-US" altLang="ja-JP" sz="800" dirty="0"/>
              <a:t>50</a:t>
            </a:r>
            <a:r>
              <a:rPr lang="ja-JP" altLang="en-US" sz="800" dirty="0"/>
              <a:t>万円超」</a:t>
            </a:r>
            <a:r>
              <a:rPr kumimoji="1" lang="ja-JP" altLang="en-US" sz="800" dirty="0"/>
              <a:t>／「不明」／「無回答」を除いた</a:t>
            </a:r>
            <a:r>
              <a:rPr kumimoji="1" lang="en-US" altLang="ja-JP" sz="800" dirty="0"/>
              <a:t>1</a:t>
            </a:r>
            <a:r>
              <a:rPr kumimoji="1" lang="ja-JP" altLang="en-US" sz="800" dirty="0"/>
              <a:t>人あたり平均金額（各費用の総額）</a:t>
            </a:r>
            <a:endParaRPr kumimoji="1" lang="en-US" altLang="ja-JP" sz="800" dirty="0"/>
          </a:p>
          <a:p>
            <a:r>
              <a:rPr lang="en-US" altLang="ja-JP" sz="800" dirty="0"/>
              <a:t>※</a:t>
            </a:r>
            <a:r>
              <a:rPr lang="ja-JP" altLang="en-US" sz="800" dirty="0"/>
              <a:t>「総額」は内訳（交通費～その他）いずれかの項目が「</a:t>
            </a:r>
            <a:r>
              <a:rPr lang="en-US" altLang="ja-JP" sz="800" dirty="0"/>
              <a:t>0</a:t>
            </a:r>
            <a:r>
              <a:rPr lang="ja-JP" altLang="en-US" sz="800" dirty="0"/>
              <a:t>円」の場合を含むため、上記の「内訳金額の合計」よりも「総額」の方が少なくなります。</a:t>
            </a:r>
            <a:endParaRPr lang="en-US" altLang="ja-JP" sz="800" dirty="0"/>
          </a:p>
          <a:p>
            <a:r>
              <a:rPr kumimoji="1" lang="en-US" altLang="ja-JP" sz="800" dirty="0"/>
              <a:t>※</a:t>
            </a:r>
            <a:r>
              <a:rPr lang="ja-JP" altLang="en-US" sz="800" dirty="0"/>
              <a:t> 各費目集計にあたっては、各費目集計対象　＝（本地域での）利用総額＝＞各費目合計（交通費＋宿泊費＋飲食費＋買い物費）の条件を満たすサンプルのみを使用しています。</a:t>
            </a:r>
            <a:endParaRPr kumimoji="1" lang="ja-JP" altLang="en-US" sz="800" dirty="0"/>
          </a:p>
        </p:txBody>
      </p:sp>
      <p:graphicFrame>
        <p:nvGraphicFramePr>
          <p:cNvPr id="3" name="オブジェクト 2">
            <a:extLst>
              <a:ext uri="{FF2B5EF4-FFF2-40B4-BE49-F238E27FC236}">
                <a16:creationId xmlns:a16="http://schemas.microsoft.com/office/drawing/2014/main" id="{B4776BE7-9348-444F-8AE2-11CFF93DA8F2}"/>
              </a:ext>
            </a:extLst>
          </p:cNvPr>
          <p:cNvGraphicFramePr>
            <a:graphicFrameLocks noChangeAspect="1"/>
          </p:cNvGraphicFramePr>
          <p:nvPr>
            <p:extLst>
              <p:ext uri="{D42A27DB-BD31-4B8C-83A1-F6EECF244321}">
                <p14:modId xmlns:p14="http://schemas.microsoft.com/office/powerpoint/2010/main" val="2405729491"/>
              </p:ext>
            </p:extLst>
          </p:nvPr>
        </p:nvGraphicFramePr>
        <p:xfrm>
          <a:off x="563056" y="897146"/>
          <a:ext cx="8867775" cy="5095875"/>
        </p:xfrm>
        <a:graphic>
          <a:graphicData uri="http://schemas.openxmlformats.org/presentationml/2006/ole">
            <mc:AlternateContent xmlns:mc="http://schemas.openxmlformats.org/markup-compatibility/2006">
              <mc:Choice xmlns:v="urn:schemas-microsoft-com:vml" Requires="v">
                <p:oleObj name="Worksheet" r:id="rId2" imgW="8867628" imgH="5096003" progId="Excel.Sheet.12">
                  <p:link updateAutomatic="1"/>
                </p:oleObj>
              </mc:Choice>
              <mc:Fallback>
                <p:oleObj name="Worksheet" r:id="rId2" imgW="8867628" imgH="5096003" progId="Excel.Sheet.12">
                  <p:link updateAutomatic="1"/>
                  <p:pic>
                    <p:nvPicPr>
                      <p:cNvPr id="0" name=""/>
                      <p:cNvPicPr/>
                      <p:nvPr/>
                    </p:nvPicPr>
                    <p:blipFill>
                      <a:blip r:embed="rId3"/>
                      <a:stretch>
                        <a:fillRect/>
                      </a:stretch>
                    </p:blipFill>
                    <p:spPr>
                      <a:xfrm>
                        <a:off x="563056" y="897146"/>
                        <a:ext cx="8867775" cy="5095875"/>
                      </a:xfrm>
                      <a:prstGeom prst="rect">
                        <a:avLst/>
                      </a:prstGeom>
                    </p:spPr>
                  </p:pic>
                </p:oleObj>
              </mc:Fallback>
            </mc:AlternateContent>
          </a:graphicData>
        </a:graphic>
      </p:graphicFrame>
    </p:spTree>
    <p:extLst>
      <p:ext uri="{BB962C8B-B14F-4D97-AF65-F5344CB8AC3E}">
        <p14:creationId xmlns:p14="http://schemas.microsoft.com/office/powerpoint/2010/main" val="58646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0" y="576505"/>
            <a:ext cx="9906000" cy="1277273"/>
          </a:xfrm>
        </p:spPr>
        <p:txBody>
          <a:bodyPr/>
          <a:lstStyle/>
          <a:p>
            <a:r>
              <a:rPr lang="en-US" altLang="ja-JP" dirty="0"/>
              <a:t>2021</a:t>
            </a:r>
            <a:r>
              <a:rPr lang="ja-JP" altLang="en-US" dirty="0"/>
              <a:t>年度は、総合満足度「大変満足」が</a:t>
            </a:r>
            <a:r>
              <a:rPr lang="en-US" altLang="ja-JP" dirty="0"/>
              <a:t>27</a:t>
            </a:r>
            <a:r>
              <a:rPr lang="ja-JP" altLang="en-US" dirty="0"/>
              <a:t>％、紹介意向「大変そう思う」が</a:t>
            </a:r>
            <a:r>
              <a:rPr lang="en-US" altLang="ja-JP" dirty="0"/>
              <a:t>28%</a:t>
            </a:r>
            <a:r>
              <a:rPr lang="ja-JP" altLang="en-US" dirty="0"/>
              <a:t>、再来訪意向「大変そう思う」が</a:t>
            </a:r>
            <a:r>
              <a:rPr lang="en-US" altLang="ja-JP" dirty="0"/>
              <a:t>29%</a:t>
            </a:r>
            <a:r>
              <a:rPr lang="ja-JP" altLang="en-US" dirty="0"/>
              <a:t>、リピーター率は</a:t>
            </a:r>
            <a:r>
              <a:rPr lang="en-US" altLang="ja-JP" dirty="0"/>
              <a:t>75%</a:t>
            </a:r>
            <a:r>
              <a:rPr lang="ja-JP" altLang="en-US" dirty="0"/>
              <a:t>。</a:t>
            </a:r>
            <a:endParaRPr lang="en-US" altLang="ja-JP" dirty="0"/>
          </a:p>
          <a:p>
            <a:r>
              <a:rPr lang="ja-JP" altLang="en-US" dirty="0"/>
              <a:t>昨年度に比べ上昇したのは、再来訪意向とリピーター率。</a:t>
            </a:r>
            <a:endParaRPr lang="en-US" altLang="ja-JP" dirty="0"/>
          </a:p>
          <a:p>
            <a:pPr lvl="1"/>
            <a:r>
              <a:rPr lang="ja-JP" altLang="en-US" dirty="0"/>
              <a:t>前年度から低下した指標があるものの、依然</a:t>
            </a:r>
            <a:r>
              <a:rPr lang="en-US" altLang="ja-JP" dirty="0"/>
              <a:t>KPI</a:t>
            </a:r>
            <a:r>
              <a:rPr lang="ja-JP" altLang="en-US" dirty="0"/>
              <a:t>に対して総合満足度、紹介意向、再来訪意向全て目標を上回る評価を得ている　</a:t>
            </a:r>
            <a:endParaRPr lang="en-US" altLang="ja-JP" dirty="0"/>
          </a:p>
          <a:p>
            <a:pPr lvl="1"/>
            <a:r>
              <a:rPr lang="ja-JP" altLang="en-US" dirty="0"/>
              <a:t>来訪回数別でみると、総合満足度、紹介意向のトップボックスは初めて層、再来訪意向はリピーター層のスコアが上回る。</a:t>
            </a:r>
            <a:endParaRPr lang="en-US" altLang="ja-JP" dirty="0"/>
          </a:p>
          <a:p>
            <a:pPr lvl="1"/>
            <a:r>
              <a:rPr lang="ja-JP" altLang="en-US" dirty="0"/>
              <a:t>滞在時間別にみると、総合満足度、紹介意向、再来訪意向のトップボックス全てにおいて宿泊客が日帰り客を上回る。</a:t>
            </a:r>
            <a:endParaRPr lang="en-US" altLang="ja-JP" dirty="0"/>
          </a:p>
          <a:p>
            <a:pPr lvl="1"/>
            <a:r>
              <a:rPr lang="ja-JP" altLang="en-US" dirty="0"/>
              <a:t>全観光圏を上回ったのは再来訪意向とリピーター率。総合満足度と紹介意向のトップボックスはやや下回る水準となった。</a:t>
            </a:r>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13</a:t>
            </a:fld>
            <a:endParaRPr lang="en-US" altLang="ja-JP"/>
          </a:p>
        </p:txBody>
      </p:sp>
      <p:graphicFrame>
        <p:nvGraphicFramePr>
          <p:cNvPr id="7" name="オブジェクト 6">
            <a:extLst>
              <a:ext uri="{FF2B5EF4-FFF2-40B4-BE49-F238E27FC236}">
                <a16:creationId xmlns:a16="http://schemas.microsoft.com/office/drawing/2014/main" id="{7FF06B8D-9D59-4142-9203-B251DA730711}"/>
              </a:ext>
            </a:extLst>
          </p:cNvPr>
          <p:cNvGraphicFramePr>
            <a:graphicFrameLocks noChangeAspect="1"/>
          </p:cNvGraphicFramePr>
          <p:nvPr>
            <p:extLst>
              <p:ext uri="{D42A27DB-BD31-4B8C-83A1-F6EECF244321}">
                <p14:modId xmlns:p14="http://schemas.microsoft.com/office/powerpoint/2010/main" val="2211197258"/>
              </p:ext>
            </p:extLst>
          </p:nvPr>
        </p:nvGraphicFramePr>
        <p:xfrm>
          <a:off x="828000" y="3060000"/>
          <a:ext cx="8229704" cy="3642287"/>
        </p:xfrm>
        <a:graphic>
          <a:graphicData uri="http://schemas.openxmlformats.org/presentationml/2006/ole">
            <mc:AlternateContent xmlns:mc="http://schemas.openxmlformats.org/markup-compatibility/2006">
              <mc:Choice xmlns:v="urn:schemas-microsoft-com:vml" Requires="v">
                <p:oleObj name="Worksheet" r:id="rId2" imgW="10287130" imgH="4552859" progId="Excel.Sheet.12">
                  <p:link updateAutomatic="1"/>
                </p:oleObj>
              </mc:Choice>
              <mc:Fallback>
                <p:oleObj name="Worksheet" r:id="rId2" imgW="10287130" imgH="4552859" progId="Excel.Sheet.12">
                  <p:link updateAutomatic="1"/>
                  <p:pic>
                    <p:nvPicPr>
                      <p:cNvPr id="0" name=""/>
                      <p:cNvPicPr/>
                      <p:nvPr/>
                    </p:nvPicPr>
                    <p:blipFill>
                      <a:blip r:embed="rId3"/>
                      <a:stretch>
                        <a:fillRect/>
                      </a:stretch>
                    </p:blipFill>
                    <p:spPr>
                      <a:xfrm>
                        <a:off x="828000" y="3060000"/>
                        <a:ext cx="8229704" cy="3642287"/>
                      </a:xfrm>
                      <a:prstGeom prst="rect">
                        <a:avLst/>
                      </a:prstGeom>
                    </p:spPr>
                  </p:pic>
                </p:oleObj>
              </mc:Fallback>
            </mc:AlternateContent>
          </a:graphicData>
        </a:graphic>
      </p:graphicFrame>
    </p:spTree>
    <p:extLst>
      <p:ext uri="{BB962C8B-B14F-4D97-AF65-F5344CB8AC3E}">
        <p14:creationId xmlns:p14="http://schemas.microsoft.com/office/powerpoint/2010/main" val="1782234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１．</a:t>
            </a:r>
            <a:r>
              <a:rPr lang="en-US" altLang="ja-JP" dirty="0"/>
              <a:t>KPI</a:t>
            </a:r>
            <a:r>
              <a:rPr lang="ja-JP" altLang="en-US" dirty="0"/>
              <a:t>（重要指標）の水準把握　①来訪者満足度</a:t>
            </a:r>
          </a:p>
        </p:txBody>
      </p:sp>
      <p:sp>
        <p:nvSpPr>
          <p:cNvPr id="8" name="コンテンツ プレースホルダー 7"/>
          <p:cNvSpPr>
            <a:spLocks noGrp="1"/>
          </p:cNvSpPr>
          <p:nvPr>
            <p:ph idx="1"/>
          </p:nvPr>
        </p:nvSpPr>
        <p:spPr>
          <a:xfrm>
            <a:off x="0" y="576505"/>
            <a:ext cx="9906000" cy="830997"/>
          </a:xfrm>
        </p:spPr>
        <p:txBody>
          <a:bodyPr/>
          <a:lstStyle/>
          <a:p>
            <a:r>
              <a:rPr lang="en-US" altLang="ja-JP" dirty="0"/>
              <a:t>2021</a:t>
            </a:r>
            <a:r>
              <a:rPr lang="ja-JP" altLang="en-US" dirty="0"/>
              <a:t>年度は</a:t>
            </a:r>
            <a:r>
              <a:rPr lang="en-US" altLang="ja-JP" dirty="0"/>
              <a:t>『</a:t>
            </a:r>
            <a:r>
              <a:rPr lang="ja-JP" altLang="en-US" dirty="0"/>
              <a:t>大変満足</a:t>
            </a:r>
            <a:r>
              <a:rPr lang="en-US" altLang="ja-JP" dirty="0"/>
              <a:t>』27%</a:t>
            </a:r>
            <a:r>
              <a:rPr lang="ja-JP" altLang="en-US" dirty="0"/>
              <a:t>。</a:t>
            </a:r>
            <a:r>
              <a:rPr lang="en-US" altLang="ja-JP" dirty="0"/>
              <a:t>『</a:t>
            </a:r>
            <a:r>
              <a:rPr lang="ja-JP" altLang="en-US" dirty="0"/>
              <a:t>満足・計</a:t>
            </a:r>
            <a:r>
              <a:rPr lang="en-US" altLang="ja-JP" dirty="0"/>
              <a:t>』</a:t>
            </a:r>
            <a:r>
              <a:rPr lang="ja-JP" altLang="en-US" dirty="0"/>
              <a:t>は</a:t>
            </a:r>
            <a:r>
              <a:rPr lang="en-US" altLang="ja-JP" dirty="0"/>
              <a:t>89%</a:t>
            </a:r>
            <a:r>
              <a:rPr lang="ja-JP" altLang="en-US" dirty="0"/>
              <a:t>。</a:t>
            </a:r>
            <a:endParaRPr lang="en-US" altLang="ja-JP" dirty="0"/>
          </a:p>
          <a:p>
            <a:pPr lvl="1"/>
            <a:r>
              <a:rPr lang="ja-JP" altLang="en-US" dirty="0"/>
              <a:t>過去最高をマークした昨年度からは低下。</a:t>
            </a:r>
            <a:endParaRPr lang="en-US" altLang="ja-JP" dirty="0"/>
          </a:p>
          <a:p>
            <a:pPr lvl="1"/>
            <a:r>
              <a:rPr lang="ja-JP" altLang="en-US" dirty="0"/>
              <a:t>来訪回数別にみると、</a:t>
            </a:r>
            <a:r>
              <a:rPr lang="en-US" altLang="ja-JP" dirty="0"/>
              <a:t>『</a:t>
            </a:r>
            <a:r>
              <a:rPr lang="ja-JP" altLang="en-US" dirty="0"/>
              <a:t>大変満足</a:t>
            </a:r>
            <a:r>
              <a:rPr lang="en-US" altLang="ja-JP" dirty="0"/>
              <a:t>』『</a:t>
            </a:r>
            <a:r>
              <a:rPr lang="ja-JP" altLang="en-US" dirty="0"/>
              <a:t>満足・計</a:t>
            </a:r>
            <a:r>
              <a:rPr lang="en-US" altLang="ja-JP" dirty="0"/>
              <a:t>』</a:t>
            </a:r>
            <a:r>
              <a:rPr lang="ja-JP" altLang="en-US" dirty="0"/>
              <a:t>とも、初めて層がリピーター層を上回る。</a:t>
            </a:r>
            <a:endParaRPr lang="en-US" altLang="ja-JP" dirty="0"/>
          </a:p>
          <a:p>
            <a:pPr lvl="1"/>
            <a:r>
              <a:rPr lang="ja-JP" altLang="en-US" dirty="0"/>
              <a:t>滞在時間別にみると、</a:t>
            </a:r>
            <a:r>
              <a:rPr lang="en-US" altLang="ja-JP" dirty="0"/>
              <a:t>『</a:t>
            </a:r>
            <a:r>
              <a:rPr lang="ja-JP" altLang="en-US" dirty="0"/>
              <a:t>満足・計</a:t>
            </a:r>
            <a:r>
              <a:rPr lang="en-US" altLang="ja-JP" dirty="0"/>
              <a:t>』</a:t>
            </a:r>
            <a:r>
              <a:rPr lang="ja-JP" altLang="en-US" dirty="0"/>
              <a:t>は日帰り・宿泊共に</a:t>
            </a:r>
            <a:r>
              <a:rPr lang="en-US" altLang="ja-JP" dirty="0"/>
              <a:t>95%</a:t>
            </a:r>
            <a:r>
              <a:rPr lang="ja-JP" altLang="en-US" dirty="0"/>
              <a:t>を超え非常に高い。宿泊は「大変満足」が</a:t>
            </a:r>
            <a:r>
              <a:rPr lang="en-US" altLang="ja-JP" dirty="0"/>
              <a:t>32</a:t>
            </a:r>
            <a:r>
              <a:rPr lang="ja-JP" altLang="en-US" dirty="0"/>
              <a:t>％と、日帰りよりも満足度の質が高いことがわかる。</a:t>
            </a:r>
            <a:endParaRPr lang="en-US" altLang="ja-JP"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14</a:t>
            </a:fld>
            <a:endParaRPr lang="en-US" altLang="ja-JP"/>
          </a:p>
        </p:txBody>
      </p:sp>
      <p:graphicFrame>
        <p:nvGraphicFramePr>
          <p:cNvPr id="3" name="オブジェクト 2">
            <a:extLst>
              <a:ext uri="{FF2B5EF4-FFF2-40B4-BE49-F238E27FC236}">
                <a16:creationId xmlns:a16="http://schemas.microsoft.com/office/drawing/2014/main" id="{B8DE66F4-7989-47D9-8883-1B96BBB968B0}"/>
              </a:ext>
            </a:extLst>
          </p:cNvPr>
          <p:cNvGraphicFramePr>
            <a:graphicFrameLocks noChangeAspect="1"/>
          </p:cNvGraphicFramePr>
          <p:nvPr>
            <p:extLst>
              <p:ext uri="{D42A27DB-BD31-4B8C-83A1-F6EECF244321}">
                <p14:modId xmlns:p14="http://schemas.microsoft.com/office/powerpoint/2010/main" val="2034722474"/>
              </p:ext>
            </p:extLst>
          </p:nvPr>
        </p:nvGraphicFramePr>
        <p:xfrm>
          <a:off x="864000" y="1728000"/>
          <a:ext cx="8214272" cy="4960691"/>
        </p:xfrm>
        <a:graphic>
          <a:graphicData uri="http://schemas.openxmlformats.org/presentationml/2006/ole">
            <mc:AlternateContent xmlns:mc="http://schemas.openxmlformats.org/markup-compatibility/2006">
              <mc:Choice xmlns:v="urn:schemas-microsoft-com:vml" Requires="v">
                <p:oleObj name="Worksheet" r:id="rId2" imgW="10267840" imgH="6200864" progId="Excel.Sheet.12">
                  <p:link updateAutomatic="1"/>
                </p:oleObj>
              </mc:Choice>
              <mc:Fallback>
                <p:oleObj name="Worksheet" r:id="rId2" imgW="10267840" imgH="6200864" progId="Excel.Sheet.12">
                  <p:link updateAutomatic="1"/>
                  <p:pic>
                    <p:nvPicPr>
                      <p:cNvPr id="0" name=""/>
                      <p:cNvPicPr/>
                      <p:nvPr/>
                    </p:nvPicPr>
                    <p:blipFill>
                      <a:blip r:embed="rId3"/>
                      <a:stretch>
                        <a:fillRect/>
                      </a:stretch>
                    </p:blipFill>
                    <p:spPr>
                      <a:xfrm>
                        <a:off x="864000" y="1728000"/>
                        <a:ext cx="8214272" cy="4960691"/>
                      </a:xfrm>
                      <a:prstGeom prst="rect">
                        <a:avLst/>
                      </a:prstGeom>
                    </p:spPr>
                  </p:pic>
                </p:oleObj>
              </mc:Fallback>
            </mc:AlternateContent>
          </a:graphicData>
        </a:graphic>
      </p:graphicFrame>
    </p:spTree>
    <p:extLst>
      <p:ext uri="{BB962C8B-B14F-4D97-AF65-F5344CB8AC3E}">
        <p14:creationId xmlns:p14="http://schemas.microsoft.com/office/powerpoint/2010/main" val="184790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1" y="139898"/>
            <a:ext cx="9734478" cy="307777"/>
          </a:xfrm>
        </p:spPr>
        <p:txBody>
          <a:bodyPr/>
          <a:lstStyle/>
          <a:p>
            <a:r>
              <a:rPr lang="ja-JP" altLang="en-US" dirty="0"/>
              <a:t>１．</a:t>
            </a:r>
            <a:r>
              <a:rPr lang="en-US" altLang="ja-JP" dirty="0"/>
              <a:t>KPI</a:t>
            </a:r>
            <a:r>
              <a:rPr lang="ja-JP" altLang="en-US" dirty="0"/>
              <a:t>（重要指標）の水準把握　②リピーター率（本地域への来訪回数）</a:t>
            </a:r>
          </a:p>
        </p:txBody>
      </p:sp>
      <p:sp>
        <p:nvSpPr>
          <p:cNvPr id="3" name="コンテンツ プレースホルダー 2"/>
          <p:cNvSpPr>
            <a:spLocks noGrp="1"/>
          </p:cNvSpPr>
          <p:nvPr>
            <p:ph idx="1"/>
          </p:nvPr>
        </p:nvSpPr>
        <p:spPr>
          <a:xfrm>
            <a:off x="0" y="576505"/>
            <a:ext cx="9906000" cy="830997"/>
          </a:xfrm>
        </p:spPr>
        <p:txBody>
          <a:bodyPr/>
          <a:lstStyle/>
          <a:p>
            <a:r>
              <a:rPr lang="en-US" altLang="ja-JP" dirty="0"/>
              <a:t>2021</a:t>
            </a:r>
            <a:r>
              <a:rPr lang="ja-JP" altLang="en-US" dirty="0"/>
              <a:t>年度は、</a:t>
            </a:r>
            <a:r>
              <a:rPr lang="en-US" altLang="ja-JP" dirty="0"/>
              <a:t>『</a:t>
            </a:r>
            <a:r>
              <a:rPr lang="ja-JP" altLang="en-US" dirty="0"/>
              <a:t>リピーター</a:t>
            </a:r>
            <a:r>
              <a:rPr lang="en-US" altLang="ja-JP" dirty="0"/>
              <a:t>』</a:t>
            </a:r>
            <a:r>
              <a:rPr lang="ja-JP" altLang="en-US" dirty="0"/>
              <a:t>が</a:t>
            </a:r>
            <a:r>
              <a:rPr lang="en-US" altLang="ja-JP" dirty="0"/>
              <a:t>75%</a:t>
            </a:r>
            <a:r>
              <a:rPr lang="ja-JP" altLang="en-US" dirty="0"/>
              <a:t>を占める。昨年度と比べ</a:t>
            </a:r>
            <a:r>
              <a:rPr lang="en-US" altLang="ja-JP" dirty="0"/>
              <a:t>5</a:t>
            </a:r>
            <a:r>
              <a:rPr lang="ja-JP" altLang="en-US" dirty="0"/>
              <a:t>ポイント増加。全観光圏に比べリピーター率が高いエリア。</a:t>
            </a:r>
            <a:endParaRPr lang="en-US" altLang="ja-JP" dirty="0"/>
          </a:p>
          <a:p>
            <a:pPr lvl="1"/>
            <a:endParaRPr lang="en-US" altLang="ja-JP" dirty="0"/>
          </a:p>
          <a:p>
            <a:pPr lvl="1"/>
            <a:r>
              <a:rPr lang="ja-JP" altLang="en-US" dirty="0"/>
              <a:t>滞在時間別にみると、宿泊よりも日帰りのほうが</a:t>
            </a:r>
            <a:r>
              <a:rPr lang="en-US" altLang="ja-JP" dirty="0"/>
              <a:t>『</a:t>
            </a:r>
            <a:r>
              <a:rPr lang="ja-JP" altLang="en-US" dirty="0"/>
              <a:t>リピーター・計</a:t>
            </a:r>
            <a:r>
              <a:rPr lang="en-US" altLang="ja-JP" dirty="0"/>
              <a:t>』</a:t>
            </a:r>
            <a:r>
              <a:rPr lang="ja-JP" altLang="en-US" dirty="0"/>
              <a:t>の割合は高め。</a:t>
            </a:r>
            <a:endParaRPr lang="en-US" altLang="ja-JP" dirty="0"/>
          </a:p>
          <a:p>
            <a:pPr lvl="1"/>
            <a:endParaRPr lang="en-US" altLang="ja-JP"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15</a:t>
            </a:fld>
            <a:endParaRPr lang="en-US" altLang="ja-JP"/>
          </a:p>
        </p:txBody>
      </p:sp>
      <p:graphicFrame>
        <p:nvGraphicFramePr>
          <p:cNvPr id="6" name="オブジェクト 5">
            <a:extLst>
              <a:ext uri="{FF2B5EF4-FFF2-40B4-BE49-F238E27FC236}">
                <a16:creationId xmlns:a16="http://schemas.microsoft.com/office/drawing/2014/main" id="{C1AE3CE1-6D0B-463B-903B-49536039BA9C}"/>
              </a:ext>
            </a:extLst>
          </p:cNvPr>
          <p:cNvGraphicFramePr>
            <a:graphicFrameLocks noChangeAspect="1"/>
          </p:cNvGraphicFramePr>
          <p:nvPr>
            <p:extLst>
              <p:ext uri="{D42A27DB-BD31-4B8C-83A1-F6EECF244321}">
                <p14:modId xmlns:p14="http://schemas.microsoft.com/office/powerpoint/2010/main" val="402753823"/>
              </p:ext>
            </p:extLst>
          </p:nvPr>
        </p:nvGraphicFramePr>
        <p:xfrm>
          <a:off x="4032000" y="2412000"/>
          <a:ext cx="5600771" cy="4233947"/>
        </p:xfrm>
        <a:graphic>
          <a:graphicData uri="http://schemas.openxmlformats.org/presentationml/2006/ole">
            <mc:AlternateContent xmlns:mc="http://schemas.openxmlformats.org/markup-compatibility/2006">
              <mc:Choice xmlns:v="urn:schemas-microsoft-com:vml" Requires="v">
                <p:oleObj name="Worksheet" r:id="rId2" imgW="8001101" imgH="6048495" progId="Excel.Sheet.12">
                  <p:link updateAutomatic="1"/>
                </p:oleObj>
              </mc:Choice>
              <mc:Fallback>
                <p:oleObj name="Worksheet" r:id="rId2" imgW="8001101" imgH="6048495" progId="Excel.Sheet.12">
                  <p:link updateAutomatic="1"/>
                  <p:pic>
                    <p:nvPicPr>
                      <p:cNvPr id="0" name=""/>
                      <p:cNvPicPr/>
                      <p:nvPr/>
                    </p:nvPicPr>
                    <p:blipFill>
                      <a:blip r:embed="rId3"/>
                      <a:stretch>
                        <a:fillRect/>
                      </a:stretch>
                    </p:blipFill>
                    <p:spPr>
                      <a:xfrm>
                        <a:off x="4032000" y="2412000"/>
                        <a:ext cx="5600771" cy="4233947"/>
                      </a:xfrm>
                      <a:prstGeom prst="rect">
                        <a:avLst/>
                      </a:prstGeom>
                    </p:spPr>
                  </p:pic>
                </p:oleObj>
              </mc:Fallback>
            </mc:AlternateContent>
          </a:graphicData>
        </a:graphic>
      </p:graphicFrame>
    </p:spTree>
    <p:extLst>
      <p:ext uri="{BB962C8B-B14F-4D97-AF65-F5344CB8AC3E}">
        <p14:creationId xmlns:p14="http://schemas.microsoft.com/office/powerpoint/2010/main" val="2677178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ja-JP" altLang="en-US"/>
              <a:t>１．</a:t>
            </a:r>
            <a:r>
              <a:rPr lang="en-US" altLang="ja-JP"/>
              <a:t>KPI</a:t>
            </a:r>
            <a:r>
              <a:rPr lang="ja-JP" altLang="en-US"/>
              <a:t>（重要指標）の水準把握　③旅行消費額（旅行で使った１人あたりの費用）</a:t>
            </a:r>
            <a:endParaRPr lang="ja-JP" altLang="en-US" dirty="0"/>
          </a:p>
        </p:txBody>
      </p:sp>
      <p:sp>
        <p:nvSpPr>
          <p:cNvPr id="10" name="コンテンツ プレースホルダー 9"/>
          <p:cNvSpPr>
            <a:spLocks noGrp="1"/>
          </p:cNvSpPr>
          <p:nvPr>
            <p:ph idx="1"/>
          </p:nvPr>
        </p:nvSpPr>
        <p:spPr>
          <a:xfrm>
            <a:off x="0" y="576505"/>
            <a:ext cx="9906000" cy="1698927"/>
          </a:xfrm>
        </p:spPr>
        <p:txBody>
          <a:bodyPr/>
          <a:lstStyle/>
          <a:p>
            <a:r>
              <a:rPr lang="en-US" altLang="ja-JP" dirty="0"/>
              <a:t>2021</a:t>
            </a:r>
            <a:r>
              <a:rPr lang="ja-JP" altLang="en-US" dirty="0"/>
              <a:t>年度は、</a:t>
            </a:r>
            <a:r>
              <a:rPr lang="en-US" altLang="ja-JP" dirty="0"/>
              <a:t>1</a:t>
            </a:r>
            <a:r>
              <a:rPr lang="ja-JP" altLang="en-US" dirty="0"/>
              <a:t>人あたりの平均消費額総額が</a:t>
            </a:r>
            <a:r>
              <a:rPr lang="en-US" altLang="ja-JP" dirty="0"/>
              <a:t>22,455</a:t>
            </a:r>
            <a:r>
              <a:rPr lang="ja-JP" altLang="en-US" dirty="0"/>
              <a:t>円。</a:t>
            </a:r>
            <a:r>
              <a:rPr lang="en-US" altLang="ja-JP" dirty="0"/>
              <a:t>『</a:t>
            </a:r>
            <a:r>
              <a:rPr lang="ja-JP" altLang="en-US" dirty="0"/>
              <a:t>日帰り</a:t>
            </a:r>
            <a:r>
              <a:rPr lang="en-US" altLang="ja-JP" dirty="0"/>
              <a:t>』</a:t>
            </a:r>
            <a:r>
              <a:rPr lang="ja-JP" altLang="en-US" dirty="0"/>
              <a:t>総額が</a:t>
            </a:r>
            <a:r>
              <a:rPr lang="en-US" altLang="ja-JP" dirty="0"/>
              <a:t>8,744</a:t>
            </a:r>
            <a:r>
              <a:rPr lang="ja-JP" altLang="en-US" dirty="0"/>
              <a:t>円、</a:t>
            </a:r>
            <a:r>
              <a:rPr lang="en-US" altLang="ja-JP" dirty="0"/>
              <a:t>『</a:t>
            </a:r>
            <a:r>
              <a:rPr lang="ja-JP" altLang="en-US" dirty="0"/>
              <a:t>宿泊</a:t>
            </a:r>
            <a:r>
              <a:rPr lang="en-US" altLang="ja-JP" dirty="0"/>
              <a:t>』</a:t>
            </a:r>
            <a:r>
              <a:rPr lang="ja-JP" altLang="en-US" dirty="0"/>
              <a:t>総額が</a:t>
            </a:r>
            <a:r>
              <a:rPr lang="en-US" altLang="ja-JP" dirty="0"/>
              <a:t>32,945</a:t>
            </a:r>
            <a:r>
              <a:rPr lang="ja-JP" altLang="en-US" dirty="0"/>
              <a:t>円。いずれも昨年度から増加。</a:t>
            </a:r>
            <a:endParaRPr lang="en-US" altLang="ja-JP" dirty="0"/>
          </a:p>
          <a:p>
            <a:pPr lvl="1"/>
            <a:r>
              <a:rPr lang="ja-JP" altLang="en-US" dirty="0"/>
              <a:t>時系列でみると、</a:t>
            </a:r>
            <a:r>
              <a:rPr lang="en-US" altLang="ja-JP" dirty="0"/>
              <a:t>1</a:t>
            </a:r>
            <a:r>
              <a:rPr lang="ja-JP" altLang="en-US" dirty="0"/>
              <a:t>人あたりの総額は昨年度から</a:t>
            </a:r>
            <a:r>
              <a:rPr lang="en-US" altLang="ja-JP" dirty="0"/>
              <a:t>2,000</a:t>
            </a:r>
            <a:r>
              <a:rPr lang="ja-JP" altLang="en-US" dirty="0"/>
              <a:t>円弱の増加。</a:t>
            </a:r>
            <a:endParaRPr lang="en-US" altLang="ja-JP" dirty="0"/>
          </a:p>
          <a:p>
            <a:pPr lvl="2"/>
            <a:r>
              <a:rPr lang="ja-JP" altLang="en-US" dirty="0"/>
              <a:t>日帰り者の総額は昨年度から</a:t>
            </a:r>
            <a:r>
              <a:rPr lang="en-US" altLang="ja-JP" dirty="0"/>
              <a:t>677</a:t>
            </a:r>
            <a:r>
              <a:rPr lang="ja-JP" altLang="en-US" dirty="0"/>
              <a:t>円、宿泊者の総額は同</a:t>
            </a:r>
            <a:r>
              <a:rPr lang="en-US" altLang="ja-JP" dirty="0"/>
              <a:t>1,056</a:t>
            </a:r>
            <a:r>
              <a:rPr lang="ja-JP" altLang="en-US" dirty="0"/>
              <a:t>円程度の増加。</a:t>
            </a:r>
            <a:endParaRPr lang="en-US" altLang="ja-JP" dirty="0"/>
          </a:p>
          <a:p>
            <a:pPr lvl="1"/>
            <a:r>
              <a:rPr lang="ja-JP" altLang="en-US" dirty="0"/>
              <a:t>時系列でみると、増加したのは</a:t>
            </a:r>
            <a:r>
              <a:rPr lang="en-US" altLang="ja-JP" dirty="0"/>
              <a:t>『</a:t>
            </a:r>
            <a:r>
              <a:rPr lang="ja-JP" altLang="en-US" dirty="0"/>
              <a:t>交通費</a:t>
            </a:r>
            <a:r>
              <a:rPr lang="en-US" altLang="ja-JP" dirty="0"/>
              <a:t>』</a:t>
            </a:r>
            <a:r>
              <a:rPr lang="ja-JP" altLang="en-US" dirty="0"/>
              <a:t>のみ。</a:t>
            </a:r>
            <a:r>
              <a:rPr lang="en-US" altLang="ja-JP" dirty="0"/>
              <a:t> </a:t>
            </a:r>
            <a:r>
              <a:rPr lang="ja-JP" altLang="en-US" dirty="0"/>
              <a:t>減少額が大きいのは</a:t>
            </a:r>
            <a:r>
              <a:rPr lang="en-US" altLang="ja-JP" dirty="0"/>
              <a:t>『</a:t>
            </a:r>
            <a:r>
              <a:rPr lang="ja-JP" altLang="en-US" dirty="0"/>
              <a:t>宿泊費</a:t>
            </a:r>
            <a:r>
              <a:rPr lang="en-US" altLang="ja-JP" dirty="0"/>
              <a:t>』『</a:t>
            </a:r>
            <a:r>
              <a:rPr lang="ja-JP" altLang="en-US" dirty="0"/>
              <a:t>その他（入場料など）</a:t>
            </a:r>
            <a:r>
              <a:rPr lang="en-US" altLang="ja-JP" dirty="0"/>
              <a:t>』 </a:t>
            </a:r>
            <a:r>
              <a:rPr lang="ja-JP" altLang="en-US" dirty="0"/>
              <a:t>。</a:t>
            </a:r>
            <a:endParaRPr lang="en-US" altLang="ja-JP" dirty="0"/>
          </a:p>
          <a:p>
            <a:pPr lvl="1"/>
            <a:endParaRPr lang="en-US" altLang="ja-JP" dirty="0"/>
          </a:p>
          <a:p>
            <a:pPr lvl="1"/>
            <a:r>
              <a:rPr lang="ja-JP" altLang="en-US" dirty="0"/>
              <a:t>来訪回数別にみると、</a:t>
            </a:r>
            <a:r>
              <a:rPr lang="en-US" altLang="ja-JP" dirty="0"/>
              <a:t>1</a:t>
            </a:r>
            <a:r>
              <a:rPr lang="ja-JP" altLang="en-US" dirty="0"/>
              <a:t>人あたりの総額はリピーター層より初めて層の方が高い。但し、この傾向は日帰りと宿泊で逆転する。</a:t>
            </a:r>
            <a:endParaRPr lang="en-US" altLang="ja-JP" dirty="0"/>
          </a:p>
          <a:p>
            <a:pPr lvl="1"/>
            <a:r>
              <a:rPr lang="ja-JP" altLang="en-US" dirty="0"/>
              <a:t>全観光圏と比べ、</a:t>
            </a:r>
            <a:r>
              <a:rPr lang="en-US" altLang="ja-JP" dirty="0"/>
              <a:t>1</a:t>
            </a:r>
            <a:r>
              <a:rPr lang="ja-JP" altLang="en-US" dirty="0"/>
              <a:t>人あたりの総額では</a:t>
            </a:r>
            <a:r>
              <a:rPr lang="en-US" altLang="ja-JP" dirty="0"/>
              <a:t>11,600</a:t>
            </a:r>
            <a:r>
              <a:rPr lang="ja-JP" altLang="en-US" dirty="0"/>
              <a:t>円程度、日帰り総額では</a:t>
            </a:r>
            <a:r>
              <a:rPr lang="en-US" altLang="ja-JP" dirty="0"/>
              <a:t>2,300</a:t>
            </a:r>
            <a:r>
              <a:rPr lang="ja-JP" altLang="en-US" dirty="0"/>
              <a:t>円程度、宿泊総額では</a:t>
            </a:r>
            <a:r>
              <a:rPr lang="en-US" altLang="ja-JP" dirty="0"/>
              <a:t>7,600</a:t>
            </a:r>
            <a:r>
              <a:rPr lang="ja-JP" altLang="en-US" dirty="0"/>
              <a:t>円程度下回る。</a:t>
            </a:r>
            <a:endParaRPr lang="en-US" altLang="ja-JP" dirty="0"/>
          </a:p>
          <a:p>
            <a:pPr marL="793750" lvl="3" indent="0">
              <a:buNone/>
            </a:pPr>
            <a:endParaRPr lang="en-US" altLang="ja-JP" dirty="0"/>
          </a:p>
          <a:p>
            <a:pPr marL="360363" lvl="1" indent="0">
              <a:buNone/>
            </a:pPr>
            <a:endParaRPr lang="en-US" altLang="ja-JP"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16</a:t>
            </a:fld>
            <a:endParaRPr lang="en-US" altLang="ja-JP"/>
          </a:p>
        </p:txBody>
      </p:sp>
      <p:graphicFrame>
        <p:nvGraphicFramePr>
          <p:cNvPr id="2" name="オブジェクト 1">
            <a:extLst>
              <a:ext uri="{FF2B5EF4-FFF2-40B4-BE49-F238E27FC236}">
                <a16:creationId xmlns:a16="http://schemas.microsoft.com/office/drawing/2014/main" id="{61A7815B-B7A9-4534-839F-8E3C9C0AB752}"/>
              </a:ext>
            </a:extLst>
          </p:cNvPr>
          <p:cNvGraphicFramePr>
            <a:graphicFrameLocks noChangeAspect="1"/>
          </p:cNvGraphicFramePr>
          <p:nvPr>
            <p:extLst>
              <p:ext uri="{D42A27DB-BD31-4B8C-83A1-F6EECF244321}">
                <p14:modId xmlns:p14="http://schemas.microsoft.com/office/powerpoint/2010/main" val="1670694115"/>
              </p:ext>
            </p:extLst>
          </p:nvPr>
        </p:nvGraphicFramePr>
        <p:xfrm>
          <a:off x="0" y="3240000"/>
          <a:ext cx="9901334" cy="3336186"/>
        </p:xfrm>
        <a:graphic>
          <a:graphicData uri="http://schemas.openxmlformats.org/presentationml/2006/ole">
            <mc:AlternateContent xmlns:mc="http://schemas.openxmlformats.org/markup-compatibility/2006">
              <mc:Choice xmlns:v="urn:schemas-microsoft-com:vml" Requires="v">
                <p:oleObj name="Worksheet" r:id="rId2" imgW="13201778" imgH="4448248" progId="Excel.Sheet.12">
                  <p:link updateAutomatic="1"/>
                </p:oleObj>
              </mc:Choice>
              <mc:Fallback>
                <p:oleObj name="Worksheet" r:id="rId2" imgW="13201778" imgH="4448248" progId="Excel.Sheet.12">
                  <p:link updateAutomatic="1"/>
                  <p:pic>
                    <p:nvPicPr>
                      <p:cNvPr id="0" name=""/>
                      <p:cNvPicPr/>
                      <p:nvPr/>
                    </p:nvPicPr>
                    <p:blipFill>
                      <a:blip r:embed="rId3"/>
                      <a:stretch>
                        <a:fillRect/>
                      </a:stretch>
                    </p:blipFill>
                    <p:spPr>
                      <a:xfrm>
                        <a:off x="0" y="3240000"/>
                        <a:ext cx="9901334" cy="3336186"/>
                      </a:xfrm>
                      <a:prstGeom prst="rect">
                        <a:avLst/>
                      </a:prstGeom>
                    </p:spPr>
                  </p:pic>
                </p:oleObj>
              </mc:Fallback>
            </mc:AlternateContent>
          </a:graphicData>
        </a:graphic>
      </p:graphicFrame>
    </p:spTree>
    <p:extLst>
      <p:ext uri="{BB962C8B-B14F-4D97-AF65-F5344CB8AC3E}">
        <p14:creationId xmlns:p14="http://schemas.microsoft.com/office/powerpoint/2010/main" val="1406373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２．認知されたサービス品質・価値　</a:t>
            </a:r>
          </a:p>
        </p:txBody>
      </p:sp>
      <p:sp>
        <p:nvSpPr>
          <p:cNvPr id="7" name="コンテンツ プレースホルダー 6"/>
          <p:cNvSpPr>
            <a:spLocks noGrp="1"/>
          </p:cNvSpPr>
          <p:nvPr>
            <p:ph idx="1"/>
          </p:nvPr>
        </p:nvSpPr>
        <p:spPr>
          <a:xfrm>
            <a:off x="0" y="576505"/>
            <a:ext cx="9906000" cy="1200329"/>
          </a:xfrm>
        </p:spPr>
        <p:txBody>
          <a:bodyPr/>
          <a:lstStyle/>
          <a:p>
            <a:r>
              <a:rPr lang="en-US" altLang="ja-JP" dirty="0"/>
              <a:t>2021</a:t>
            </a:r>
            <a:r>
              <a:rPr lang="ja-JP" altLang="en-US" dirty="0"/>
              <a:t>年度は、昨年同様</a:t>
            </a:r>
            <a:r>
              <a:rPr lang="en-US" altLang="ja-JP" dirty="0"/>
              <a:t>『</a:t>
            </a:r>
            <a:r>
              <a:rPr lang="ja-JP" altLang="en-US" dirty="0"/>
              <a:t>自然景観や雰囲気が感じられた</a:t>
            </a:r>
            <a:r>
              <a:rPr lang="en-US" altLang="ja-JP" dirty="0"/>
              <a:t>』</a:t>
            </a:r>
            <a:r>
              <a:rPr lang="ja-JP" altLang="en-US" dirty="0"/>
              <a:t>が</a:t>
            </a:r>
            <a:r>
              <a:rPr lang="en-US" altLang="ja-JP" dirty="0"/>
              <a:t>47%</a:t>
            </a:r>
            <a:r>
              <a:rPr lang="ja-JP" altLang="en-US" dirty="0"/>
              <a:t>と最も高く、</a:t>
            </a:r>
            <a:r>
              <a:rPr lang="en-US" altLang="ja-JP" dirty="0"/>
              <a:t>『</a:t>
            </a:r>
            <a:r>
              <a:rPr lang="ja-JP" altLang="en-US" dirty="0"/>
              <a:t>街並みの景観や雰囲気が感じられた</a:t>
            </a:r>
            <a:r>
              <a:rPr lang="en-US" altLang="ja-JP" dirty="0"/>
              <a:t>』</a:t>
            </a:r>
            <a:r>
              <a:rPr lang="ja-JP" altLang="en-US" dirty="0"/>
              <a:t>が</a:t>
            </a:r>
            <a:r>
              <a:rPr lang="en-US" altLang="ja-JP" dirty="0"/>
              <a:t>24</a:t>
            </a:r>
            <a:r>
              <a:rPr lang="ja-JP" altLang="en-US" dirty="0"/>
              <a:t>％と続く。</a:t>
            </a:r>
            <a:endParaRPr lang="en-US" altLang="ja-JP" dirty="0"/>
          </a:p>
          <a:p>
            <a:pPr lvl="1"/>
            <a:r>
              <a:rPr lang="ja-JP" altLang="en-US" dirty="0"/>
              <a:t>時系列にみると、</a:t>
            </a:r>
            <a:r>
              <a:rPr lang="en-US" altLang="ja-JP" dirty="0"/>
              <a:t>【</a:t>
            </a:r>
            <a:r>
              <a:rPr lang="ja-JP" altLang="en-US" dirty="0"/>
              <a:t>食事・飲食店</a:t>
            </a:r>
            <a:r>
              <a:rPr lang="en-US" altLang="ja-JP" dirty="0"/>
              <a:t>】</a:t>
            </a:r>
            <a:r>
              <a:rPr lang="ja-JP" altLang="en-US" dirty="0"/>
              <a:t>以外は、昨年よりもスコアが低下。</a:t>
            </a:r>
            <a:endParaRPr lang="en-US" altLang="ja-JP" dirty="0"/>
          </a:p>
          <a:p>
            <a:pPr lvl="1"/>
            <a:r>
              <a:rPr lang="ja-JP" altLang="en-US" dirty="0"/>
              <a:t>来訪回数別にみると、全般に初めて層がリピーター層を上回る。リピーター層のスコアがやや高かったのは</a:t>
            </a:r>
            <a:r>
              <a:rPr lang="en-US" altLang="ja-JP" dirty="0"/>
              <a:t>『</a:t>
            </a:r>
            <a:r>
              <a:rPr lang="ja-JP" altLang="en-US" dirty="0"/>
              <a:t>地域内での移動が快適</a:t>
            </a:r>
            <a:r>
              <a:rPr lang="en-US" altLang="ja-JP" dirty="0"/>
              <a:t>』</a:t>
            </a:r>
            <a:r>
              <a:rPr lang="ja-JP" altLang="en-US" dirty="0"/>
              <a:t>のみ。</a:t>
            </a:r>
            <a:endParaRPr lang="en-US" altLang="ja-JP" dirty="0"/>
          </a:p>
          <a:p>
            <a:pPr lvl="1"/>
            <a:r>
              <a:rPr lang="ja-JP" altLang="en-US" dirty="0"/>
              <a:t>滞在時間別にみると、全ての項目のおいて、宿泊が日帰りを上回る。</a:t>
            </a:r>
            <a:endParaRPr lang="en-US" altLang="ja-JP" dirty="0"/>
          </a:p>
          <a:p>
            <a:pPr lvl="1"/>
            <a:r>
              <a:rPr lang="ja-JP" altLang="en-US" dirty="0"/>
              <a:t>全観光圏と比べ、</a:t>
            </a:r>
            <a:r>
              <a:rPr lang="en-US" altLang="ja-JP" dirty="0"/>
              <a:t>【</a:t>
            </a:r>
            <a:r>
              <a:rPr lang="ja-JP" altLang="en-US" dirty="0"/>
              <a:t>景観や雰囲気</a:t>
            </a:r>
            <a:r>
              <a:rPr lang="en-US" altLang="ja-JP" dirty="0"/>
              <a:t>】</a:t>
            </a:r>
            <a:r>
              <a:rPr lang="ja-JP" altLang="en-US" dirty="0"/>
              <a:t>の評価は大きく上回っているが、特に</a:t>
            </a:r>
            <a:r>
              <a:rPr lang="en-US" altLang="ja-JP" dirty="0"/>
              <a:t>【</a:t>
            </a:r>
            <a:r>
              <a:rPr lang="ja-JP" altLang="en-US" dirty="0"/>
              <a:t>宿泊施設</a:t>
            </a:r>
            <a:r>
              <a:rPr lang="en-US" altLang="ja-JP" dirty="0"/>
              <a:t>】</a:t>
            </a:r>
            <a:r>
              <a:rPr lang="ja-JP" altLang="en-US" dirty="0"/>
              <a:t>、</a:t>
            </a:r>
            <a:r>
              <a:rPr lang="en-US" altLang="ja-JP" dirty="0"/>
              <a:t>【</a:t>
            </a:r>
            <a:r>
              <a:rPr lang="ja-JP" altLang="en-US" dirty="0"/>
              <a:t>食事・飲食店</a:t>
            </a:r>
            <a:r>
              <a:rPr lang="en-US" altLang="ja-JP" dirty="0"/>
              <a:t>】</a:t>
            </a:r>
            <a:r>
              <a:rPr lang="ja-JP" altLang="en-US" dirty="0"/>
              <a:t>の領域の項目は低い水準である。</a:t>
            </a:r>
            <a:endParaRPr lang="en-US" altLang="ja-JP" dirty="0"/>
          </a:p>
          <a:p>
            <a:pPr lvl="1"/>
            <a:endParaRPr lang="en-US" altLang="ja-JP"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17</a:t>
            </a:fld>
            <a:endParaRPr lang="en-US" altLang="ja-JP"/>
          </a:p>
        </p:txBody>
      </p:sp>
      <p:graphicFrame>
        <p:nvGraphicFramePr>
          <p:cNvPr id="3" name="オブジェクト 2">
            <a:extLst>
              <a:ext uri="{FF2B5EF4-FFF2-40B4-BE49-F238E27FC236}">
                <a16:creationId xmlns:a16="http://schemas.microsoft.com/office/drawing/2014/main" id="{012F6FFD-E4F6-4BB6-8175-100562C850C3}"/>
              </a:ext>
            </a:extLst>
          </p:cNvPr>
          <p:cNvGraphicFramePr>
            <a:graphicFrameLocks noChangeAspect="1"/>
          </p:cNvGraphicFramePr>
          <p:nvPr>
            <p:extLst>
              <p:ext uri="{D42A27DB-BD31-4B8C-83A1-F6EECF244321}">
                <p14:modId xmlns:p14="http://schemas.microsoft.com/office/powerpoint/2010/main" val="857597149"/>
              </p:ext>
            </p:extLst>
          </p:nvPr>
        </p:nvGraphicFramePr>
        <p:xfrm>
          <a:off x="720000" y="2304000"/>
          <a:ext cx="8458200" cy="4325938"/>
        </p:xfrm>
        <a:graphic>
          <a:graphicData uri="http://schemas.openxmlformats.org/presentationml/2006/ole">
            <mc:AlternateContent xmlns:mc="http://schemas.openxmlformats.org/markup-compatibility/2006">
              <mc:Choice xmlns:v="urn:schemas-microsoft-com:vml" Requires="v">
                <p:oleObj name="Worksheet" r:id="rId2" imgW="12439643" imgH="6362708" progId="Excel.Sheet.12">
                  <p:link updateAutomatic="1"/>
                </p:oleObj>
              </mc:Choice>
              <mc:Fallback>
                <p:oleObj name="Worksheet" r:id="rId2" imgW="12439643" imgH="6362708" progId="Excel.Sheet.12">
                  <p:link updateAutomatic="1"/>
                  <p:pic>
                    <p:nvPicPr>
                      <p:cNvPr id="0" name=""/>
                      <p:cNvPicPr/>
                      <p:nvPr/>
                    </p:nvPicPr>
                    <p:blipFill>
                      <a:blip r:embed="rId3"/>
                      <a:stretch>
                        <a:fillRect/>
                      </a:stretch>
                    </p:blipFill>
                    <p:spPr>
                      <a:xfrm>
                        <a:off x="720000" y="2304000"/>
                        <a:ext cx="8458200" cy="4325938"/>
                      </a:xfrm>
                      <a:prstGeom prst="rect">
                        <a:avLst/>
                      </a:prstGeom>
                    </p:spPr>
                  </p:pic>
                </p:oleObj>
              </mc:Fallback>
            </mc:AlternateContent>
          </a:graphicData>
        </a:graphic>
      </p:graphicFrame>
    </p:spTree>
    <p:extLst>
      <p:ext uri="{BB962C8B-B14F-4D97-AF65-F5344CB8AC3E}">
        <p14:creationId xmlns:p14="http://schemas.microsoft.com/office/powerpoint/2010/main" val="204875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F89303-1B05-49DA-97BF-476021C41415}"/>
              </a:ext>
            </a:extLst>
          </p:cNvPr>
          <p:cNvSpPr>
            <a:spLocks noGrp="1"/>
          </p:cNvSpPr>
          <p:nvPr>
            <p:ph type="title"/>
          </p:nvPr>
        </p:nvSpPr>
        <p:spPr/>
        <p:txBody>
          <a:bodyPr/>
          <a:lstStyle/>
          <a:p>
            <a:r>
              <a:rPr kumimoji="1" lang="ja-JP" altLang="en-US" dirty="0"/>
              <a:t>３．地域のコロナ対策への安心度　</a:t>
            </a:r>
          </a:p>
        </p:txBody>
      </p:sp>
      <p:sp>
        <p:nvSpPr>
          <p:cNvPr id="3" name="コンテンツ プレースホルダー 2">
            <a:extLst>
              <a:ext uri="{FF2B5EF4-FFF2-40B4-BE49-F238E27FC236}">
                <a16:creationId xmlns:a16="http://schemas.microsoft.com/office/drawing/2014/main" id="{E2E8CBAA-BB48-4A06-AAB0-A8660986C3C2}"/>
              </a:ext>
            </a:extLst>
          </p:cNvPr>
          <p:cNvSpPr>
            <a:spLocks noGrp="1"/>
          </p:cNvSpPr>
          <p:nvPr>
            <p:ph idx="1"/>
          </p:nvPr>
        </p:nvSpPr>
        <p:spPr>
          <a:xfrm>
            <a:off x="0" y="576505"/>
            <a:ext cx="9906000" cy="1092607"/>
          </a:xfrm>
        </p:spPr>
        <p:txBody>
          <a:bodyPr/>
          <a:lstStyle/>
          <a:p>
            <a:r>
              <a:rPr lang="ja-JP" altLang="en-US" dirty="0"/>
              <a:t>本地域におけるコロナ対策に対し、</a:t>
            </a:r>
            <a:r>
              <a:rPr lang="en-US" altLang="ja-JP" dirty="0"/>
              <a:t>『</a:t>
            </a:r>
            <a:r>
              <a:rPr lang="ja-JP" altLang="en-US" dirty="0"/>
              <a:t>とても安心できた</a:t>
            </a:r>
            <a:r>
              <a:rPr lang="en-US" altLang="ja-JP" dirty="0"/>
              <a:t>』</a:t>
            </a:r>
            <a:r>
              <a:rPr lang="ja-JP" altLang="en-US" dirty="0"/>
              <a:t>と回答したのは全体の</a:t>
            </a:r>
            <a:r>
              <a:rPr lang="en-US" altLang="ja-JP" dirty="0"/>
              <a:t>32</a:t>
            </a:r>
            <a:r>
              <a:rPr lang="ja-JP" altLang="en-US" dirty="0"/>
              <a:t>％。</a:t>
            </a:r>
            <a:r>
              <a:rPr lang="en-US" altLang="ja-JP" dirty="0"/>
              <a:t>『</a:t>
            </a:r>
            <a:r>
              <a:rPr lang="ja-JP" altLang="en-US" dirty="0"/>
              <a:t>ある程度安心</a:t>
            </a:r>
            <a:r>
              <a:rPr lang="en-US" altLang="ja-JP" dirty="0"/>
              <a:t>『』</a:t>
            </a:r>
            <a:r>
              <a:rPr lang="ja-JP" altLang="en-US" dirty="0"/>
              <a:t>とまで合わせると、全体の</a:t>
            </a:r>
            <a:r>
              <a:rPr lang="en-US" altLang="ja-JP" dirty="0"/>
              <a:t>89</a:t>
            </a:r>
            <a:r>
              <a:rPr lang="ja-JP" altLang="en-US" dirty="0"/>
              <a:t>％が安心できたと高く評価。</a:t>
            </a:r>
            <a:endParaRPr lang="en-US" altLang="ja-JP" dirty="0"/>
          </a:p>
          <a:p>
            <a:pPr lvl="1"/>
            <a:r>
              <a:rPr lang="ja-JP" altLang="en-US" dirty="0"/>
              <a:t>来訪回数別にみると、</a:t>
            </a:r>
            <a:r>
              <a:rPr lang="en-US" altLang="ja-JP" dirty="0"/>
              <a:t> 『</a:t>
            </a:r>
            <a:r>
              <a:rPr lang="ja-JP" altLang="en-US" dirty="0"/>
              <a:t>とても安心できた</a:t>
            </a:r>
            <a:r>
              <a:rPr lang="en-US" altLang="ja-JP" dirty="0"/>
              <a:t>』</a:t>
            </a:r>
            <a:r>
              <a:rPr lang="ja-JP" altLang="en-US" dirty="0"/>
              <a:t>という割合は、初めて層がリピーター層を上回る。</a:t>
            </a:r>
            <a:endParaRPr lang="en-US" altLang="ja-JP" dirty="0"/>
          </a:p>
          <a:p>
            <a:pPr lvl="1"/>
            <a:r>
              <a:rPr lang="ja-JP" altLang="en-US" dirty="0"/>
              <a:t>滞在時間別にみると、日帰り、宿泊による差はみられない。</a:t>
            </a:r>
            <a:endParaRPr lang="en-US" altLang="ja-JP" dirty="0"/>
          </a:p>
          <a:p>
            <a:endParaRPr kumimoji="1" lang="ja-JP" altLang="en-US" dirty="0"/>
          </a:p>
        </p:txBody>
      </p:sp>
      <p:sp>
        <p:nvSpPr>
          <p:cNvPr id="4" name="フッター プレースホルダー 3">
            <a:extLst>
              <a:ext uri="{FF2B5EF4-FFF2-40B4-BE49-F238E27FC236}">
                <a16:creationId xmlns:a16="http://schemas.microsoft.com/office/drawing/2014/main" id="{EFF60E44-FB8B-4840-B70D-F78AC5653A96}"/>
              </a:ext>
            </a:extLst>
          </p:cNvPr>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a:extLst>
              <a:ext uri="{FF2B5EF4-FFF2-40B4-BE49-F238E27FC236}">
                <a16:creationId xmlns:a16="http://schemas.microsoft.com/office/drawing/2014/main" id="{C1F96D3B-5420-4F33-8F3F-B88485B286AD}"/>
              </a:ext>
            </a:extLst>
          </p:cNvPr>
          <p:cNvSpPr>
            <a:spLocks noGrp="1"/>
          </p:cNvSpPr>
          <p:nvPr>
            <p:ph type="sldNum" sz="quarter" idx="11"/>
          </p:nvPr>
        </p:nvSpPr>
        <p:spPr/>
        <p:txBody>
          <a:bodyPr/>
          <a:lstStyle/>
          <a:p>
            <a:fld id="{ACF80621-A326-44A1-96B6-FB81A926EF95}" type="slidenum">
              <a:rPr lang="en-US" altLang="ja-JP" smtClean="0"/>
              <a:pPr/>
              <a:t>18</a:t>
            </a:fld>
            <a:endParaRPr lang="en-US" altLang="ja-JP"/>
          </a:p>
        </p:txBody>
      </p:sp>
      <p:graphicFrame>
        <p:nvGraphicFramePr>
          <p:cNvPr id="7" name="オブジェクト 6">
            <a:extLst>
              <a:ext uri="{FF2B5EF4-FFF2-40B4-BE49-F238E27FC236}">
                <a16:creationId xmlns:a16="http://schemas.microsoft.com/office/drawing/2014/main" id="{0CCA9D42-DDA6-49C1-8967-399746725DAD}"/>
              </a:ext>
            </a:extLst>
          </p:cNvPr>
          <p:cNvGraphicFramePr>
            <a:graphicFrameLocks noChangeAspect="1"/>
          </p:cNvGraphicFramePr>
          <p:nvPr>
            <p:extLst>
              <p:ext uri="{D42A27DB-BD31-4B8C-83A1-F6EECF244321}">
                <p14:modId xmlns:p14="http://schemas.microsoft.com/office/powerpoint/2010/main" val="305409611"/>
              </p:ext>
            </p:extLst>
          </p:nvPr>
        </p:nvGraphicFramePr>
        <p:xfrm>
          <a:off x="1079500" y="1968500"/>
          <a:ext cx="7720013" cy="4289425"/>
        </p:xfrm>
        <a:graphic>
          <a:graphicData uri="http://schemas.openxmlformats.org/presentationml/2006/ole">
            <mc:AlternateContent xmlns:mc="http://schemas.openxmlformats.org/markup-compatibility/2006">
              <mc:Choice xmlns:v="urn:schemas-microsoft-com:vml" Requires="v">
                <p:oleObj name="Worksheet" r:id="rId2" imgW="9648675" imgH="5362459" progId="Excel.Sheet.12">
                  <p:link updateAutomatic="1"/>
                </p:oleObj>
              </mc:Choice>
              <mc:Fallback>
                <p:oleObj name="Worksheet" r:id="rId2" imgW="9648675" imgH="5362459" progId="Excel.Sheet.12">
                  <p:link updateAutomatic="1"/>
                  <p:pic>
                    <p:nvPicPr>
                      <p:cNvPr id="0" name=""/>
                      <p:cNvPicPr/>
                      <p:nvPr/>
                    </p:nvPicPr>
                    <p:blipFill>
                      <a:blip r:embed="rId3"/>
                      <a:stretch>
                        <a:fillRect/>
                      </a:stretch>
                    </p:blipFill>
                    <p:spPr>
                      <a:xfrm>
                        <a:off x="1079500" y="1968500"/>
                        <a:ext cx="7720013" cy="4289425"/>
                      </a:xfrm>
                      <a:prstGeom prst="rect">
                        <a:avLst/>
                      </a:prstGeom>
                    </p:spPr>
                  </p:pic>
                </p:oleObj>
              </mc:Fallback>
            </mc:AlternateContent>
          </a:graphicData>
        </a:graphic>
      </p:graphicFrame>
    </p:spTree>
    <p:extLst>
      <p:ext uri="{BB962C8B-B14F-4D97-AF65-F5344CB8AC3E}">
        <p14:creationId xmlns:p14="http://schemas.microsoft.com/office/powerpoint/2010/main" val="287107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４．来訪者満足度と紹介意向・再来訪意向の関係</a:t>
            </a:r>
          </a:p>
        </p:txBody>
      </p:sp>
      <p:sp>
        <p:nvSpPr>
          <p:cNvPr id="3" name="コンテンツ プレースホルダー 2"/>
          <p:cNvSpPr>
            <a:spLocks noGrp="1"/>
          </p:cNvSpPr>
          <p:nvPr>
            <p:ph idx="1"/>
          </p:nvPr>
        </p:nvSpPr>
        <p:spPr>
          <a:xfrm>
            <a:off x="0" y="576505"/>
            <a:ext cx="5168900" cy="276999"/>
          </a:xfrm>
        </p:spPr>
        <p:txBody>
          <a:bodyPr/>
          <a:lstStyle/>
          <a:p>
            <a:endParaRPr lang="en-US" altLang="ja-JP"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19</a:t>
            </a:fld>
            <a:endParaRPr lang="en-US" altLang="ja-JP"/>
          </a:p>
        </p:txBody>
      </p:sp>
      <p:graphicFrame>
        <p:nvGraphicFramePr>
          <p:cNvPr id="11" name="オブジェクト 10">
            <a:extLst>
              <a:ext uri="{FF2B5EF4-FFF2-40B4-BE49-F238E27FC236}">
                <a16:creationId xmlns:a16="http://schemas.microsoft.com/office/drawing/2014/main" id="{BB1775F3-CD63-4E7F-8CA6-C05B62A1F677}"/>
              </a:ext>
            </a:extLst>
          </p:cNvPr>
          <p:cNvGraphicFramePr>
            <a:graphicFrameLocks noChangeAspect="1"/>
          </p:cNvGraphicFramePr>
          <p:nvPr>
            <p:extLst>
              <p:ext uri="{D42A27DB-BD31-4B8C-83A1-F6EECF244321}">
                <p14:modId xmlns:p14="http://schemas.microsoft.com/office/powerpoint/2010/main" val="2607296409"/>
              </p:ext>
            </p:extLst>
          </p:nvPr>
        </p:nvGraphicFramePr>
        <p:xfrm>
          <a:off x="4968000" y="2880000"/>
          <a:ext cx="4946468" cy="2477579"/>
        </p:xfrm>
        <a:graphic>
          <a:graphicData uri="http://schemas.openxmlformats.org/presentationml/2006/ole">
            <mc:AlternateContent xmlns:mc="http://schemas.openxmlformats.org/markup-compatibility/2006">
              <mc:Choice xmlns:v="urn:schemas-microsoft-com:vml" Requires="v">
                <p:oleObj name="Worksheet" r:id="rId2" imgW="5496076" imgH="2752865" progId="Excel.Sheet.12">
                  <p:link updateAutomatic="1"/>
                </p:oleObj>
              </mc:Choice>
              <mc:Fallback>
                <p:oleObj name="Worksheet" r:id="rId2" imgW="5496076" imgH="2752865" progId="Excel.Sheet.12">
                  <p:link updateAutomatic="1"/>
                  <p:pic>
                    <p:nvPicPr>
                      <p:cNvPr id="0" name=""/>
                      <p:cNvPicPr/>
                      <p:nvPr/>
                    </p:nvPicPr>
                    <p:blipFill>
                      <a:blip r:embed="rId3"/>
                      <a:stretch>
                        <a:fillRect/>
                      </a:stretch>
                    </p:blipFill>
                    <p:spPr>
                      <a:xfrm>
                        <a:off x="4968000" y="2880000"/>
                        <a:ext cx="4946468" cy="2477579"/>
                      </a:xfrm>
                      <a:prstGeom prst="rect">
                        <a:avLst/>
                      </a:prstGeom>
                    </p:spPr>
                  </p:pic>
                </p:oleObj>
              </mc:Fallback>
            </mc:AlternateContent>
          </a:graphicData>
        </a:graphic>
      </p:graphicFrame>
      <p:graphicFrame>
        <p:nvGraphicFramePr>
          <p:cNvPr id="9" name="オブジェクト 8">
            <a:extLst>
              <a:ext uri="{FF2B5EF4-FFF2-40B4-BE49-F238E27FC236}">
                <a16:creationId xmlns:a16="http://schemas.microsoft.com/office/drawing/2014/main" id="{D777138B-EC5E-4BEA-A3C8-C894A71EBCF1}"/>
              </a:ext>
            </a:extLst>
          </p:cNvPr>
          <p:cNvGraphicFramePr>
            <a:graphicFrameLocks noChangeAspect="1"/>
          </p:cNvGraphicFramePr>
          <p:nvPr>
            <p:extLst>
              <p:ext uri="{D42A27DB-BD31-4B8C-83A1-F6EECF244321}">
                <p14:modId xmlns:p14="http://schemas.microsoft.com/office/powerpoint/2010/main" val="1242652894"/>
              </p:ext>
            </p:extLst>
          </p:nvPr>
        </p:nvGraphicFramePr>
        <p:xfrm>
          <a:off x="273600" y="1368000"/>
          <a:ext cx="5097723" cy="2000347"/>
        </p:xfrm>
        <a:graphic>
          <a:graphicData uri="http://schemas.openxmlformats.org/presentationml/2006/ole">
            <mc:AlternateContent xmlns:mc="http://schemas.openxmlformats.org/markup-compatibility/2006">
              <mc:Choice xmlns:v="urn:schemas-microsoft-com:vml" Requires="v">
                <p:oleObj name="Worksheet" r:id="rId4" imgW="8496205" imgH="3333912" progId="Excel.Sheet.12">
                  <p:link updateAutomatic="1"/>
                </p:oleObj>
              </mc:Choice>
              <mc:Fallback>
                <p:oleObj name="Worksheet" r:id="rId4" imgW="8496205" imgH="3333912" progId="Excel.Sheet.12">
                  <p:link updateAutomatic="1"/>
                  <p:pic>
                    <p:nvPicPr>
                      <p:cNvPr id="0" name=""/>
                      <p:cNvPicPr/>
                      <p:nvPr/>
                    </p:nvPicPr>
                    <p:blipFill>
                      <a:blip r:embed="rId5"/>
                      <a:stretch>
                        <a:fillRect/>
                      </a:stretch>
                    </p:blipFill>
                    <p:spPr>
                      <a:xfrm>
                        <a:off x="273600" y="1368000"/>
                        <a:ext cx="5097723" cy="2000347"/>
                      </a:xfrm>
                      <a:prstGeom prst="rect">
                        <a:avLst/>
                      </a:prstGeom>
                    </p:spPr>
                  </p:pic>
                </p:oleObj>
              </mc:Fallback>
            </mc:AlternateContent>
          </a:graphicData>
        </a:graphic>
      </p:graphicFrame>
      <p:graphicFrame>
        <p:nvGraphicFramePr>
          <p:cNvPr id="10" name="オブジェクト 9">
            <a:extLst>
              <a:ext uri="{FF2B5EF4-FFF2-40B4-BE49-F238E27FC236}">
                <a16:creationId xmlns:a16="http://schemas.microsoft.com/office/drawing/2014/main" id="{B4C62EE4-C97F-429B-BE1A-BD46FF16C483}"/>
              </a:ext>
            </a:extLst>
          </p:cNvPr>
          <p:cNvGraphicFramePr>
            <a:graphicFrameLocks noChangeAspect="1"/>
          </p:cNvGraphicFramePr>
          <p:nvPr>
            <p:extLst>
              <p:ext uri="{D42A27DB-BD31-4B8C-83A1-F6EECF244321}">
                <p14:modId xmlns:p14="http://schemas.microsoft.com/office/powerpoint/2010/main" val="1095620772"/>
              </p:ext>
            </p:extLst>
          </p:nvPr>
        </p:nvGraphicFramePr>
        <p:xfrm>
          <a:off x="273600" y="4680000"/>
          <a:ext cx="5097723" cy="2000347"/>
        </p:xfrm>
        <a:graphic>
          <a:graphicData uri="http://schemas.openxmlformats.org/presentationml/2006/ole">
            <mc:AlternateContent xmlns:mc="http://schemas.openxmlformats.org/markup-compatibility/2006">
              <mc:Choice xmlns:v="urn:schemas-microsoft-com:vml" Requires="v">
                <p:oleObj name="Worksheet" r:id="rId6" imgW="8496205" imgH="3333912" progId="Excel.Sheet.12">
                  <p:link updateAutomatic="1"/>
                </p:oleObj>
              </mc:Choice>
              <mc:Fallback>
                <p:oleObj name="Worksheet" r:id="rId6" imgW="8496205" imgH="3333912" progId="Excel.Sheet.12">
                  <p:link updateAutomatic="1"/>
                  <p:pic>
                    <p:nvPicPr>
                      <p:cNvPr id="0" name=""/>
                      <p:cNvPicPr/>
                      <p:nvPr/>
                    </p:nvPicPr>
                    <p:blipFill>
                      <a:blip r:embed="rId7"/>
                      <a:stretch>
                        <a:fillRect/>
                      </a:stretch>
                    </p:blipFill>
                    <p:spPr>
                      <a:xfrm>
                        <a:off x="273600" y="4680000"/>
                        <a:ext cx="5097723" cy="2000347"/>
                      </a:xfrm>
                      <a:prstGeom prst="rect">
                        <a:avLst/>
                      </a:prstGeom>
                    </p:spPr>
                  </p:pic>
                </p:oleObj>
              </mc:Fallback>
            </mc:AlternateContent>
          </a:graphicData>
        </a:graphic>
      </p:graphicFrame>
    </p:spTree>
    <p:extLst>
      <p:ext uri="{BB962C8B-B14F-4D97-AF65-F5344CB8AC3E}">
        <p14:creationId xmlns:p14="http://schemas.microsoft.com/office/powerpoint/2010/main" val="3639326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A1F8EB-181A-48A5-8C05-74BFDEC9DC9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BB8FE2F7-9CA9-45F7-BC2F-2DC4A4AC13B9}"/>
              </a:ext>
            </a:extLst>
          </p:cNvPr>
          <p:cNvSpPr>
            <a:spLocks noGrp="1"/>
          </p:cNvSpPr>
          <p:nvPr>
            <p:ph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20E3DB23-AC3F-4025-B404-8C036AEAC424}"/>
              </a:ext>
            </a:extLst>
          </p:cNvPr>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a:extLst>
              <a:ext uri="{FF2B5EF4-FFF2-40B4-BE49-F238E27FC236}">
                <a16:creationId xmlns:a16="http://schemas.microsoft.com/office/drawing/2014/main" id="{AA45B139-03EE-4358-83C4-47633BDD75E3}"/>
              </a:ext>
            </a:extLst>
          </p:cNvPr>
          <p:cNvSpPr>
            <a:spLocks noGrp="1"/>
          </p:cNvSpPr>
          <p:nvPr>
            <p:ph type="sldNum" sz="quarter" idx="11"/>
          </p:nvPr>
        </p:nvSpPr>
        <p:spPr/>
        <p:txBody>
          <a:bodyPr/>
          <a:lstStyle/>
          <a:p>
            <a:fld id="{ACF80621-A326-44A1-96B6-FB81A926EF95}" type="slidenum">
              <a:rPr lang="en-US" altLang="ja-JP" smtClean="0"/>
              <a:pPr/>
              <a:t>2</a:t>
            </a:fld>
            <a:endParaRPr lang="en-US" altLang="ja-JP"/>
          </a:p>
        </p:txBody>
      </p:sp>
    </p:spTree>
    <p:extLst>
      <p:ext uri="{BB962C8B-B14F-4D97-AF65-F5344CB8AC3E}">
        <p14:creationId xmlns:p14="http://schemas.microsoft.com/office/powerpoint/2010/main" val="4129112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949568-8068-6CA1-2CAE-3E2F79EFAFAD}"/>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95DC4904-0960-5381-DF37-C11A06F81079}"/>
              </a:ext>
            </a:extLst>
          </p:cNvPr>
          <p:cNvSpPr>
            <a:spLocks noGrp="1"/>
          </p:cNvSpPr>
          <p:nvPr>
            <p:ph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D032352C-2E63-3459-4873-CF9F6F838D56}"/>
              </a:ext>
            </a:extLst>
          </p:cNvPr>
          <p:cNvSpPr>
            <a:spLocks noGrp="1"/>
          </p:cNvSpPr>
          <p:nvPr>
            <p:ph type="ftr" sz="quarter" idx="10"/>
          </p:nvPr>
        </p:nvSpPr>
        <p:spPr/>
        <p:txBody>
          <a:bodyPr/>
          <a:lstStyle/>
          <a:p>
            <a:r>
              <a:rPr lang="en-US" altLang="zh-TW"/>
              <a:t>【2021</a:t>
            </a:r>
            <a:r>
              <a:rPr lang="zh-TW" altLang="en-US"/>
              <a:t>年度</a:t>
            </a:r>
            <a:r>
              <a:rPr lang="en-US" altLang="zh-TW"/>
              <a:t>】</a:t>
            </a:r>
            <a:r>
              <a:rPr lang="zh-TW" altLang="en-US"/>
              <a:t>来訪者満足度調査</a:t>
            </a:r>
            <a:endParaRPr lang="en-US" altLang="ja-JP" dirty="0"/>
          </a:p>
        </p:txBody>
      </p:sp>
      <p:sp>
        <p:nvSpPr>
          <p:cNvPr id="5" name="スライド番号プレースホルダー 4">
            <a:extLst>
              <a:ext uri="{FF2B5EF4-FFF2-40B4-BE49-F238E27FC236}">
                <a16:creationId xmlns:a16="http://schemas.microsoft.com/office/drawing/2014/main" id="{341F4C83-E21C-97C6-33BD-26A889527A64}"/>
              </a:ext>
            </a:extLst>
          </p:cNvPr>
          <p:cNvSpPr>
            <a:spLocks noGrp="1"/>
          </p:cNvSpPr>
          <p:nvPr>
            <p:ph type="sldNum" sz="quarter" idx="11"/>
          </p:nvPr>
        </p:nvSpPr>
        <p:spPr/>
        <p:txBody>
          <a:bodyPr/>
          <a:lstStyle/>
          <a:p>
            <a:fld id="{ACF80621-A326-44A1-96B6-FB81A926EF95}" type="slidenum">
              <a:rPr lang="en-US" altLang="ja-JP" smtClean="0"/>
              <a:pPr/>
              <a:t>20</a:t>
            </a:fld>
            <a:endParaRPr lang="en-US" altLang="ja-JP"/>
          </a:p>
        </p:txBody>
      </p:sp>
    </p:spTree>
    <p:extLst>
      <p:ext uri="{BB962C8B-B14F-4D97-AF65-F5344CB8AC3E}">
        <p14:creationId xmlns:p14="http://schemas.microsoft.com/office/powerpoint/2010/main" val="4288983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５．来訪者満足度と各評価項目の関係</a:t>
            </a:r>
            <a:endParaRPr kumimoji="1" lang="ja-JP" altLang="en-US" dirty="0"/>
          </a:p>
        </p:txBody>
      </p:sp>
      <p:sp>
        <p:nvSpPr>
          <p:cNvPr id="3" name="コンテンツ プレースホルダー 2"/>
          <p:cNvSpPr>
            <a:spLocks noGrp="1"/>
          </p:cNvSpPr>
          <p:nvPr>
            <p:ph idx="1"/>
          </p:nvPr>
        </p:nvSpPr>
        <p:spPr>
          <a:xfrm>
            <a:off x="0" y="536400"/>
            <a:ext cx="9906000" cy="4893647"/>
          </a:xfrm>
        </p:spPr>
        <p:txBody>
          <a:bodyPr/>
          <a:lstStyle/>
          <a:p>
            <a:r>
              <a:rPr lang="ja-JP" altLang="en-US" dirty="0"/>
              <a:t>各評価項目（「</a:t>
            </a:r>
            <a:r>
              <a:rPr lang="ja-JP" altLang="en-US" dirty="0">
                <a:latin typeface="Meiryo UI" panose="020B0604030504040204" pitchFamily="50" charset="-128"/>
              </a:rPr>
              <a:t>認知されたサービス品質・価値」「サービス品質・価値ではない要素」</a:t>
            </a:r>
            <a:r>
              <a:rPr lang="ja-JP" altLang="en-US" dirty="0"/>
              <a:t>）の「高／低」水準と、各評価項目が</a:t>
            </a:r>
            <a:r>
              <a:rPr lang="en-US" altLang="ja-JP" dirty="0"/>
              <a:t>『</a:t>
            </a:r>
            <a:r>
              <a:rPr lang="ja-JP" altLang="en-US" dirty="0"/>
              <a:t>来訪者満足度</a:t>
            </a:r>
            <a:r>
              <a:rPr lang="en-US" altLang="ja-JP" dirty="0"/>
              <a:t>』</a:t>
            </a:r>
            <a:r>
              <a:rPr lang="ja-JP" altLang="en-US" dirty="0"/>
              <a:t>に与える影響の「強</a:t>
            </a:r>
            <a:r>
              <a:rPr lang="en-US" altLang="ja-JP" dirty="0"/>
              <a:t>/</a:t>
            </a:r>
            <a:r>
              <a:rPr lang="ja-JP" altLang="en-US" dirty="0"/>
              <a:t>弱」水準を組み合わせて、</a:t>
            </a:r>
            <a:br>
              <a:rPr lang="ja-JP" altLang="en-US" dirty="0"/>
            </a:br>
            <a:r>
              <a:rPr lang="ja-JP" altLang="en-US" dirty="0"/>
              <a:t>①本地域来訪者の現在の</a:t>
            </a:r>
            <a:r>
              <a:rPr lang="en-US" altLang="ja-JP" dirty="0"/>
              <a:t>『</a:t>
            </a:r>
            <a:r>
              <a:rPr lang="ja-JP" altLang="en-US" dirty="0"/>
              <a:t>来訪者満足度</a:t>
            </a:r>
            <a:r>
              <a:rPr lang="en-US" altLang="ja-JP" dirty="0"/>
              <a:t>』</a:t>
            </a:r>
            <a:r>
              <a:rPr lang="ja-JP" altLang="en-US" dirty="0"/>
              <a:t>を醸成する要素は何であるのか</a:t>
            </a:r>
            <a:br>
              <a:rPr lang="en-US" altLang="ja-JP" dirty="0"/>
            </a:br>
            <a:r>
              <a:rPr lang="ja-JP" altLang="en-US" dirty="0"/>
              <a:t>②優先的に注力するべき要素はあるか、それは何であるか</a:t>
            </a:r>
            <a:br>
              <a:rPr lang="en-US" altLang="ja-JP" dirty="0"/>
            </a:br>
            <a:r>
              <a:rPr lang="ja-JP" altLang="en-US" dirty="0" err="1"/>
              <a:t>の抽</a:t>
            </a:r>
            <a:r>
              <a:rPr lang="ja-JP" altLang="en-US" dirty="0"/>
              <a:t>出を行なった。</a:t>
            </a:r>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pPr lvl="1"/>
            <a:r>
              <a:rPr lang="en-US" altLang="ja-JP" dirty="0"/>
              <a:t>※</a:t>
            </a:r>
            <a:r>
              <a:rPr lang="ja-JP" altLang="en-US" dirty="0"/>
              <a:t>相関係数とは・・・２つの要因についてどれくらい関係が強いか？というものを示す１つの数値データになります。</a:t>
            </a:r>
            <a:br>
              <a:rPr lang="en-US" altLang="ja-JP" dirty="0"/>
            </a:br>
            <a:r>
              <a:rPr lang="ja-JP" altLang="en-US" dirty="0"/>
              <a:t>値的には－１～＋１の値を取り、＋１方向を</a:t>
            </a:r>
            <a:r>
              <a:rPr lang="en-US" altLang="ja-JP" dirty="0"/>
              <a:t>『</a:t>
            </a:r>
            <a:r>
              <a:rPr lang="ja-JP" altLang="en-US" dirty="0"/>
              <a:t>正の相関</a:t>
            </a:r>
            <a:r>
              <a:rPr lang="en-US" altLang="ja-JP" dirty="0"/>
              <a:t>』</a:t>
            </a:r>
            <a:r>
              <a:rPr lang="ja-JP" altLang="en-US" dirty="0" err="1"/>
              <a:t>、</a:t>
            </a:r>
            <a:r>
              <a:rPr lang="ja-JP" altLang="en-US" dirty="0"/>
              <a:t>－１方向を</a:t>
            </a:r>
            <a:r>
              <a:rPr lang="en-US" altLang="ja-JP" dirty="0"/>
              <a:t>『</a:t>
            </a:r>
            <a:r>
              <a:rPr lang="ja-JP" altLang="en-US" dirty="0"/>
              <a:t>負の相関</a:t>
            </a:r>
            <a:r>
              <a:rPr lang="en-US" altLang="ja-JP" dirty="0"/>
              <a:t>』</a:t>
            </a:r>
            <a:r>
              <a:rPr lang="ja-JP" altLang="en-US" dirty="0" err="1"/>
              <a:t>、</a:t>
            </a:r>
            <a:r>
              <a:rPr lang="ja-JP" altLang="en-US" dirty="0"/>
              <a:t>０を</a:t>
            </a:r>
            <a:r>
              <a:rPr lang="en-US" altLang="ja-JP" dirty="0"/>
              <a:t>『</a:t>
            </a:r>
            <a:r>
              <a:rPr lang="ja-JP" altLang="en-US" dirty="0"/>
              <a:t>相関がない</a:t>
            </a:r>
            <a:r>
              <a:rPr lang="en-US" altLang="ja-JP" dirty="0"/>
              <a:t>』</a:t>
            </a:r>
            <a:r>
              <a:rPr lang="ja-JP" altLang="en-US" dirty="0"/>
              <a:t>と表現します。算出の公式は以下。</a:t>
            </a:r>
            <a:endParaRPr kumimoji="1" lang="ja-JP" altLang="en-US"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21</a:t>
            </a:fld>
            <a:endParaRPr lang="en-US" altLang="ja-JP"/>
          </a:p>
        </p:txBody>
      </p:sp>
      <p:sp>
        <p:nvSpPr>
          <p:cNvPr id="15" name="コンテンツ プレースホルダー 2"/>
          <p:cNvSpPr txBox="1">
            <a:spLocks/>
          </p:cNvSpPr>
          <p:nvPr/>
        </p:nvSpPr>
        <p:spPr bwMode="auto">
          <a:xfrm>
            <a:off x="414062" y="1623121"/>
            <a:ext cx="9147322" cy="3028521"/>
          </a:xfrm>
          <a:prstGeom prst="rect">
            <a:avLst/>
          </a:prstGeom>
          <a:noFill/>
          <a:ln w="19050">
            <a:solidFill>
              <a:schemeClr val="bg1">
                <a:lumMod val="75000"/>
              </a:schemeClr>
            </a:solidFill>
          </a:ln>
          <a:effectLst/>
        </p:spPr>
        <p:txBody>
          <a:bodyPr vert="horz" wrap="square" lIns="91440" tIns="45720" rIns="91440" bIns="45720" numCol="1" anchor="t" anchorCtr="0" compatLnSpc="1">
            <a:prstTxWarp prst="textNoShape">
              <a:avLst/>
            </a:prstTxWarp>
            <a:spAutoFit/>
          </a:bodyPr>
          <a:lstStyle>
            <a:lvl1pPr marL="360363" indent="-184150" algn="l" rtl="0" fontAlgn="base" latinLnBrk="1">
              <a:spcBef>
                <a:spcPts val="600"/>
              </a:spcBef>
              <a:spcAft>
                <a:spcPct val="0"/>
              </a:spcAft>
              <a:buClr>
                <a:srgbClr val="000066"/>
              </a:buClr>
              <a:buSzPct val="100000"/>
              <a:buFont typeface="Wingdings" panose="05000000000000000000" pitchFamily="2" charset="2"/>
              <a:buChar char="l"/>
              <a:defRPr kumimoji="1" lang="ja-JP" altLang="en-US" sz="1200" b="1" kern="1200" dirty="0" smtClean="0">
                <a:solidFill>
                  <a:schemeClr val="hlink"/>
                </a:solidFill>
                <a:latin typeface="+mj-lt"/>
                <a:ea typeface="+mn-ea"/>
                <a:cs typeface="+mn-cs"/>
              </a:defRPr>
            </a:lvl1pPr>
            <a:lvl2pPr marL="449263" indent="-88900" algn="l" rtl="0" fontAlgn="base" latinLnBrk="1">
              <a:spcBef>
                <a:spcPct val="20000"/>
              </a:spcBef>
              <a:spcAft>
                <a:spcPct val="0"/>
              </a:spcAft>
              <a:buClr>
                <a:schemeClr val="accent2"/>
              </a:buClr>
              <a:buFont typeface="ＭＳ Ｐゴシック" panose="020B0600070205080204" pitchFamily="50" charset="-128"/>
              <a:buChar char="▶"/>
              <a:defRPr kumimoji="1" lang="ja-JP" altLang="en-US" sz="10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714375" indent="-85725" algn="l" rtl="0" fontAlgn="base" latinLnBrk="1">
              <a:spcBef>
                <a:spcPct val="20000"/>
              </a:spcBef>
              <a:spcAft>
                <a:spcPct val="0"/>
              </a:spcAft>
              <a:buClr>
                <a:schemeClr val="tx2"/>
              </a:buClr>
              <a:buChar char="•"/>
              <a:defRPr kumimoji="1" lang="ja-JP" altLang="en-US"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873125" indent="-79375" algn="l" rtl="0" fontAlgn="base" latinLnBrk="1">
              <a:spcBef>
                <a:spcPct val="20000"/>
              </a:spcBef>
              <a:spcAft>
                <a:spcPct val="0"/>
              </a:spcAft>
              <a:buClr>
                <a:schemeClr val="tx2"/>
              </a:buClr>
              <a:buChar char="–"/>
              <a:defRPr kumimoji="1" lang="ja-JP" altLang="en-US" sz="8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135063" indent="-82550" algn="l" rtl="0" fontAlgn="base" latinLnBrk="1">
              <a:spcBef>
                <a:spcPct val="20000"/>
              </a:spcBef>
              <a:spcAft>
                <a:spcPct val="0"/>
              </a:spcAft>
              <a:buClr>
                <a:schemeClr val="tx2"/>
              </a:buClr>
              <a:buChar char="»"/>
              <a:defRPr kumimoji="1" lang="ja-JP" altLang="en-US" sz="8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1" indent="0">
              <a:buFont typeface="ＭＳ Ｐゴシック" panose="020B0600070205080204" pitchFamily="50" charset="-128"/>
              <a:buNone/>
            </a:pPr>
            <a:r>
              <a:rPr lang="ja-JP" altLang="en-US" sz="900" b="1" dirty="0"/>
              <a:t>分析方法</a:t>
            </a:r>
            <a:br>
              <a:rPr lang="ja-JP" altLang="en-US" sz="900" dirty="0"/>
            </a:br>
            <a:r>
              <a:rPr lang="ja-JP" altLang="en-US" sz="900" dirty="0"/>
              <a:t>各評価項目のトップボックス（「大変そう思う」）のスコアを縦軸、</a:t>
            </a:r>
            <a:r>
              <a:rPr lang="en-US" altLang="ja-JP" sz="900" dirty="0"/>
              <a:t>『</a:t>
            </a:r>
            <a:r>
              <a:rPr lang="ja-JP" altLang="en-US" sz="900" dirty="0"/>
              <a:t>来訪者満足度</a:t>
            </a:r>
            <a:r>
              <a:rPr lang="en-US" altLang="ja-JP" sz="900" dirty="0"/>
              <a:t>』</a:t>
            </a:r>
            <a:r>
              <a:rPr lang="ja-JP" altLang="en-US" sz="900" dirty="0"/>
              <a:t>と各評価項目との影響の強さ（相関係数</a:t>
            </a:r>
            <a:r>
              <a:rPr lang="en-US" altLang="ja-JP" sz="900" dirty="0"/>
              <a:t>※</a:t>
            </a:r>
            <a:r>
              <a:rPr lang="ja-JP" altLang="en-US" sz="900" dirty="0"/>
              <a:t>詳細は下記参照）を横軸にとり、</a:t>
            </a:r>
            <a:br>
              <a:rPr lang="en-US" altLang="ja-JP" sz="900" dirty="0"/>
            </a:br>
            <a:r>
              <a:rPr lang="ja-JP" altLang="en-US" sz="900" dirty="0"/>
              <a:t>それぞれを散布図上にプロットすることにより満足度と各評価項目との関係構造を４つに象限に分類。</a:t>
            </a:r>
            <a:br>
              <a:rPr lang="en-US" altLang="ja-JP" sz="900" dirty="0"/>
            </a:br>
            <a:r>
              <a:rPr lang="en-US" altLang="ja-JP" sz="900" dirty="0"/>
              <a:t>【</a:t>
            </a:r>
            <a:r>
              <a:rPr lang="ja-JP" altLang="en-US" sz="900" dirty="0"/>
              <a:t>現在の</a:t>
            </a:r>
            <a:r>
              <a:rPr lang="en-US" altLang="ja-JP" sz="900" dirty="0"/>
              <a:t>『</a:t>
            </a:r>
            <a:r>
              <a:rPr lang="ja-JP" altLang="en-US" sz="900" dirty="0"/>
              <a:t>来訪者満足度</a:t>
            </a:r>
            <a:r>
              <a:rPr lang="en-US" altLang="ja-JP" sz="900" dirty="0"/>
              <a:t>』</a:t>
            </a:r>
            <a:r>
              <a:rPr lang="ja-JP" altLang="en-US" sz="900" dirty="0"/>
              <a:t>を支える要素</a:t>
            </a:r>
            <a:r>
              <a:rPr lang="en-US" altLang="ja-JP" sz="900" dirty="0"/>
              <a:t>】</a:t>
            </a:r>
            <a:r>
              <a:rPr lang="ja-JP" altLang="en-US" sz="900" dirty="0" err="1"/>
              <a:t>、</a:t>
            </a:r>
            <a:r>
              <a:rPr lang="en-US" altLang="ja-JP" sz="900" dirty="0"/>
              <a:t>【『</a:t>
            </a:r>
            <a:r>
              <a:rPr lang="ja-JP" altLang="en-US" sz="900" dirty="0"/>
              <a:t>来訪者満足度</a:t>
            </a:r>
            <a:r>
              <a:rPr lang="en-US" altLang="ja-JP" sz="900" dirty="0"/>
              <a:t>』</a:t>
            </a:r>
            <a:r>
              <a:rPr lang="ja-JP" altLang="en-US" sz="900" dirty="0" err="1"/>
              <a:t>への</a:t>
            </a:r>
            <a:r>
              <a:rPr lang="ja-JP" altLang="en-US" sz="900" dirty="0"/>
              <a:t>影響が強いにも関わらず、現在は評価されていない要素</a:t>
            </a:r>
            <a:r>
              <a:rPr lang="en-US" altLang="ja-JP" sz="900" dirty="0"/>
              <a:t>】</a:t>
            </a:r>
            <a:r>
              <a:rPr lang="ja-JP" altLang="en-US" sz="900" dirty="0" err="1"/>
              <a:t>を抽</a:t>
            </a:r>
            <a:r>
              <a:rPr lang="ja-JP" altLang="en-US" sz="900" dirty="0"/>
              <a:t>出する。</a:t>
            </a:r>
            <a:endParaRPr lang="en-US" altLang="ja-JP" sz="900" dirty="0"/>
          </a:p>
          <a:p>
            <a:pPr marL="0" lvl="1" indent="0">
              <a:buFont typeface="ＭＳ Ｐゴシック" panose="020B0600070205080204" pitchFamily="50" charset="-128"/>
              <a:buNone/>
            </a:pPr>
            <a:endParaRPr lang="en-US" altLang="ja-JP" sz="900" dirty="0"/>
          </a:p>
          <a:p>
            <a:pPr marL="0" lvl="1" indent="0">
              <a:buFont typeface="ＭＳ Ｐゴシック" panose="020B0600070205080204" pitchFamily="50" charset="-128"/>
              <a:buNone/>
            </a:pPr>
            <a:endParaRPr lang="en-US" altLang="ja-JP" sz="300" dirty="0"/>
          </a:p>
          <a:p>
            <a:pPr marL="0" lvl="1" indent="0">
              <a:buFont typeface="ＭＳ Ｐゴシック" panose="020B0600070205080204" pitchFamily="50" charset="-128"/>
              <a:buNone/>
            </a:pPr>
            <a:r>
              <a:rPr lang="en-US" altLang="ja-JP" sz="900" dirty="0"/>
              <a:t>			</a:t>
            </a:r>
            <a:r>
              <a:rPr lang="ja-JP" altLang="en-US" sz="900" dirty="0"/>
              <a:t>構造の４象限分類は、縦軸：評価スコアと横軸：相関係数それぞれの平均値を交差する直線で区分する。</a:t>
            </a:r>
            <a:endParaRPr lang="en-US" altLang="ja-JP" sz="900" dirty="0"/>
          </a:p>
          <a:p>
            <a:pPr marL="0" lvl="1" indent="0">
              <a:buFont typeface="ＭＳ Ｐゴシック" panose="020B0600070205080204" pitchFamily="50" charset="-128"/>
              <a:buNone/>
            </a:pPr>
            <a:endParaRPr lang="en-US" altLang="ja-JP" sz="300" dirty="0"/>
          </a:p>
          <a:p>
            <a:pPr marL="0" lvl="1" indent="0">
              <a:buNone/>
            </a:pPr>
            <a:r>
              <a:rPr lang="en-US" altLang="ja-JP" sz="900" dirty="0"/>
              <a:t>			</a:t>
            </a:r>
            <a:r>
              <a:rPr lang="ja-JP" altLang="en-US" sz="900" b="1" dirty="0">
                <a:solidFill>
                  <a:srgbClr val="FF9900"/>
                </a:solidFill>
              </a:rPr>
              <a:t>■</a:t>
            </a:r>
            <a:r>
              <a:rPr lang="ja-JP" altLang="en-US" sz="900" b="1" dirty="0"/>
              <a:t>右上の象限</a:t>
            </a:r>
            <a:r>
              <a:rPr lang="en-US" altLang="ja-JP" sz="900" b="1" dirty="0"/>
              <a:t>【</a:t>
            </a:r>
            <a:r>
              <a:rPr lang="ja-JP" altLang="en-US" sz="900" b="1" dirty="0"/>
              <a:t>現在の</a:t>
            </a:r>
            <a:r>
              <a:rPr lang="en-US" altLang="ja-JP" sz="900" b="1" dirty="0"/>
              <a:t>『</a:t>
            </a:r>
            <a:r>
              <a:rPr lang="ja-JP" altLang="en-US" sz="900" b="1" dirty="0"/>
              <a:t>来訪者満足度</a:t>
            </a:r>
            <a:r>
              <a:rPr lang="en-US" altLang="ja-JP" sz="900" b="1" dirty="0"/>
              <a:t>』</a:t>
            </a:r>
            <a:r>
              <a:rPr lang="ja-JP" altLang="en-US" sz="900" b="1" dirty="0"/>
              <a:t>を支える要素</a:t>
            </a:r>
            <a:r>
              <a:rPr lang="en-US" altLang="ja-JP" sz="900" b="1" dirty="0"/>
              <a:t>】</a:t>
            </a:r>
            <a:br>
              <a:rPr lang="en-US" altLang="ja-JP" sz="900" dirty="0"/>
            </a:br>
            <a:r>
              <a:rPr lang="en-US" altLang="ja-JP" sz="900" dirty="0"/>
              <a:t>			</a:t>
            </a:r>
            <a:r>
              <a:rPr lang="ja-JP" altLang="en-US" sz="900" dirty="0"/>
              <a:t>「大変そう思う」評価が高く、かつ</a:t>
            </a:r>
            <a:r>
              <a:rPr lang="en-US" altLang="ja-JP" sz="900" dirty="0"/>
              <a:t>『</a:t>
            </a:r>
            <a:r>
              <a:rPr lang="ja-JP" altLang="en-US" sz="900" dirty="0"/>
              <a:t>来訪者満足度</a:t>
            </a:r>
            <a:r>
              <a:rPr lang="en-US" altLang="ja-JP" sz="900" dirty="0"/>
              <a:t>』</a:t>
            </a:r>
            <a:r>
              <a:rPr lang="ja-JP" altLang="en-US" sz="900" dirty="0"/>
              <a:t>との相関が強い。</a:t>
            </a:r>
            <a:br>
              <a:rPr lang="en-US" altLang="ja-JP" sz="900" dirty="0"/>
            </a:br>
            <a:r>
              <a:rPr lang="en-US" altLang="ja-JP" sz="900" dirty="0"/>
              <a:t>			</a:t>
            </a:r>
            <a:r>
              <a:rPr lang="ja-JP" altLang="en-US" sz="900" dirty="0"/>
              <a:t>現在の</a:t>
            </a:r>
            <a:r>
              <a:rPr lang="en-US" altLang="ja-JP" sz="900" dirty="0"/>
              <a:t>『</a:t>
            </a:r>
            <a:r>
              <a:rPr lang="ja-JP" altLang="en-US" sz="900" dirty="0"/>
              <a:t>来訪者満足度</a:t>
            </a:r>
            <a:r>
              <a:rPr lang="en-US" altLang="ja-JP" sz="900" dirty="0"/>
              <a:t>』</a:t>
            </a:r>
            <a:r>
              <a:rPr lang="ja-JP" altLang="en-US" sz="900" dirty="0"/>
              <a:t>を支える来訪体験の要素。</a:t>
            </a:r>
            <a:endParaRPr lang="en-US" altLang="ja-JP" sz="300" dirty="0"/>
          </a:p>
          <a:p>
            <a:pPr marL="0" lvl="1" indent="0">
              <a:buFont typeface="ＭＳ Ｐゴシック" panose="020B0600070205080204" pitchFamily="50" charset="-128"/>
              <a:buNone/>
            </a:pPr>
            <a:r>
              <a:rPr lang="en-US" altLang="ja-JP" sz="900" dirty="0"/>
              <a:t>			</a:t>
            </a:r>
            <a:r>
              <a:rPr lang="ja-JP" altLang="en-US" sz="900" b="1" dirty="0">
                <a:solidFill>
                  <a:srgbClr val="FF0000"/>
                </a:solidFill>
              </a:rPr>
              <a:t>■</a:t>
            </a:r>
            <a:r>
              <a:rPr lang="ja-JP" altLang="en-US" sz="900" b="1" dirty="0"/>
              <a:t>右下の象限</a:t>
            </a:r>
            <a:r>
              <a:rPr lang="en-US" altLang="ja-JP" sz="900" b="1" dirty="0"/>
              <a:t>【『</a:t>
            </a:r>
            <a:r>
              <a:rPr lang="ja-JP" altLang="en-US" sz="900" b="1" dirty="0"/>
              <a:t>来訪者満足度</a:t>
            </a:r>
            <a:r>
              <a:rPr lang="en-US" altLang="ja-JP" sz="900" b="1" dirty="0"/>
              <a:t>』</a:t>
            </a:r>
            <a:r>
              <a:rPr lang="ja-JP" altLang="en-US" sz="900" b="1" dirty="0" err="1"/>
              <a:t>への</a:t>
            </a:r>
            <a:r>
              <a:rPr lang="ja-JP" altLang="en-US" sz="900" b="1" dirty="0"/>
              <a:t>影響が強いにも関わらず、現在は評価されていない要素</a:t>
            </a:r>
            <a:r>
              <a:rPr lang="en-US" altLang="ja-JP" sz="900" b="1" dirty="0"/>
              <a:t>】</a:t>
            </a:r>
          </a:p>
          <a:p>
            <a:pPr marL="0" lvl="1" indent="0">
              <a:buFont typeface="ＭＳ Ｐゴシック" panose="020B0600070205080204" pitchFamily="50" charset="-128"/>
              <a:buNone/>
            </a:pPr>
            <a:r>
              <a:rPr lang="en-US" altLang="ja-JP" sz="900" dirty="0"/>
              <a:t>			『</a:t>
            </a:r>
            <a:r>
              <a:rPr lang="ja-JP" altLang="en-US" sz="900" dirty="0"/>
              <a:t>来訪者満足度</a:t>
            </a:r>
            <a:r>
              <a:rPr lang="en-US" altLang="ja-JP" sz="900" dirty="0"/>
              <a:t>』</a:t>
            </a:r>
            <a:r>
              <a:rPr lang="ja-JP" altLang="en-US" sz="900" dirty="0"/>
              <a:t>との相関が強いにも関わらず、現在「大変そう思う」評価が低い。</a:t>
            </a:r>
            <a:endParaRPr lang="en-US" altLang="ja-JP" sz="900" dirty="0"/>
          </a:p>
          <a:p>
            <a:pPr marL="0" lvl="1" indent="0">
              <a:buFont typeface="ＭＳ Ｐゴシック" panose="020B0600070205080204" pitchFamily="50" charset="-128"/>
              <a:buNone/>
            </a:pPr>
            <a:r>
              <a:rPr lang="en-US" altLang="ja-JP" sz="900" dirty="0"/>
              <a:t>			</a:t>
            </a:r>
            <a:r>
              <a:rPr lang="ja-JP" altLang="en-US" sz="900" dirty="0"/>
              <a:t>この象限に当てはまる項目が、優先的に対応するべき改善検討課題であるといえる。</a:t>
            </a:r>
            <a:endParaRPr lang="en-US" altLang="ja-JP" sz="300" dirty="0"/>
          </a:p>
          <a:p>
            <a:pPr marL="0" lvl="1" indent="0">
              <a:buFont typeface="ＭＳ Ｐゴシック" panose="020B0600070205080204" pitchFamily="50" charset="-128"/>
              <a:buNone/>
            </a:pPr>
            <a:r>
              <a:rPr lang="en-US" altLang="ja-JP" sz="900" dirty="0"/>
              <a:t>			</a:t>
            </a:r>
            <a:r>
              <a:rPr lang="ja-JP" altLang="en-US" sz="900" b="1" dirty="0">
                <a:solidFill>
                  <a:srgbClr val="00B050"/>
                </a:solidFill>
              </a:rPr>
              <a:t>■</a:t>
            </a:r>
            <a:r>
              <a:rPr lang="ja-JP" altLang="en-US" sz="900" b="1" dirty="0"/>
              <a:t>左上の象限</a:t>
            </a:r>
            <a:r>
              <a:rPr lang="en-US" altLang="ja-JP" sz="900" b="1" dirty="0"/>
              <a:t>【</a:t>
            </a:r>
            <a:r>
              <a:rPr lang="ja-JP" altLang="en-US" sz="900" b="1" dirty="0"/>
              <a:t>現状を維持するべき要素</a:t>
            </a:r>
            <a:r>
              <a:rPr lang="en-US" altLang="ja-JP" sz="900" b="1" dirty="0"/>
              <a:t>】</a:t>
            </a:r>
          </a:p>
          <a:p>
            <a:pPr marL="0" lvl="1" indent="0">
              <a:buFont typeface="ＭＳ Ｐゴシック" panose="020B0600070205080204" pitchFamily="50" charset="-128"/>
              <a:buNone/>
            </a:pPr>
            <a:r>
              <a:rPr lang="en-US" altLang="ja-JP" sz="900" dirty="0"/>
              <a:t>			</a:t>
            </a:r>
            <a:r>
              <a:rPr lang="ja-JP" altLang="en-US" sz="900" dirty="0"/>
              <a:t>現在「大変そう思う」評価は高いものの、</a:t>
            </a:r>
            <a:r>
              <a:rPr lang="en-US" altLang="ja-JP" sz="900" dirty="0"/>
              <a:t>『</a:t>
            </a:r>
            <a:r>
              <a:rPr lang="ja-JP" altLang="en-US" sz="900" dirty="0"/>
              <a:t>来訪者満足度</a:t>
            </a:r>
            <a:r>
              <a:rPr lang="en-US" altLang="ja-JP" sz="900" dirty="0"/>
              <a:t>』</a:t>
            </a:r>
            <a:r>
              <a:rPr lang="ja-JP" altLang="en-US" sz="900" dirty="0"/>
              <a:t>との相関が弱い。</a:t>
            </a:r>
            <a:endParaRPr lang="en-US" altLang="ja-JP" sz="900" dirty="0"/>
          </a:p>
          <a:p>
            <a:pPr marL="0" lvl="1" indent="0">
              <a:buFont typeface="ＭＳ Ｐゴシック" panose="020B0600070205080204" pitchFamily="50" charset="-128"/>
              <a:buNone/>
            </a:pPr>
            <a:r>
              <a:rPr lang="en-US" altLang="ja-JP" sz="900" dirty="0"/>
              <a:t>			</a:t>
            </a:r>
            <a:r>
              <a:rPr lang="ja-JP" altLang="en-US" sz="900" dirty="0"/>
              <a:t>極端な体験・サービス水準の低下を招かない維持が求められる。</a:t>
            </a:r>
            <a:endParaRPr lang="en-US" altLang="ja-JP" sz="300" dirty="0"/>
          </a:p>
          <a:p>
            <a:pPr marL="0" lvl="1" indent="0">
              <a:buFont typeface="ＭＳ Ｐゴシック" panose="020B0600070205080204" pitchFamily="50" charset="-128"/>
              <a:buNone/>
            </a:pPr>
            <a:r>
              <a:rPr lang="en-US" altLang="ja-JP" sz="900" dirty="0"/>
              <a:t>			</a:t>
            </a:r>
            <a:r>
              <a:rPr lang="ja-JP" altLang="en-US" sz="900" b="1" dirty="0">
                <a:solidFill>
                  <a:srgbClr val="0000CC"/>
                </a:solidFill>
              </a:rPr>
              <a:t>■</a:t>
            </a:r>
            <a:r>
              <a:rPr lang="ja-JP" altLang="en-US" sz="900" b="1" dirty="0"/>
              <a:t>左下の象限</a:t>
            </a:r>
            <a:r>
              <a:rPr lang="en-US" altLang="ja-JP" sz="900" b="1" dirty="0"/>
              <a:t>【</a:t>
            </a:r>
            <a:r>
              <a:rPr lang="ja-JP" altLang="en-US" sz="900" b="1" dirty="0"/>
              <a:t>現状は関心が低い要素</a:t>
            </a:r>
            <a:r>
              <a:rPr lang="en-US" altLang="ja-JP" sz="900" b="1" dirty="0"/>
              <a:t>】</a:t>
            </a:r>
          </a:p>
          <a:p>
            <a:pPr marL="0" lvl="1" indent="0">
              <a:buFont typeface="ＭＳ Ｐゴシック" panose="020B0600070205080204" pitchFamily="50" charset="-128"/>
              <a:buNone/>
            </a:pPr>
            <a:r>
              <a:rPr lang="en-US" altLang="ja-JP" sz="900" dirty="0"/>
              <a:t>			『</a:t>
            </a:r>
            <a:r>
              <a:rPr lang="ja-JP" altLang="en-US" sz="900" dirty="0"/>
              <a:t>来訪者満足度</a:t>
            </a:r>
            <a:r>
              <a:rPr lang="en-US" altLang="ja-JP" sz="900" dirty="0"/>
              <a:t>』</a:t>
            </a:r>
            <a:r>
              <a:rPr lang="ja-JP" altLang="en-US" sz="900" dirty="0"/>
              <a:t>との相関が低く、現在「大変そう思う」評価も低い。</a:t>
            </a:r>
            <a:endParaRPr lang="en-US" altLang="ja-JP" sz="900" dirty="0"/>
          </a:p>
          <a:p>
            <a:pPr marL="0" lvl="1" indent="0">
              <a:buFont typeface="ＭＳ Ｐゴシック" panose="020B0600070205080204" pitchFamily="50" charset="-128"/>
              <a:buNone/>
            </a:pPr>
            <a:r>
              <a:rPr lang="en-US" altLang="ja-JP" sz="900" dirty="0"/>
              <a:t>			</a:t>
            </a:r>
            <a:r>
              <a:rPr lang="ja-JP" altLang="en-US" sz="900" dirty="0"/>
              <a:t>優先的な対応は不要。しかし言い換えれば、現時点では存在を認知されていないため評価を得られていない要素。</a:t>
            </a:r>
            <a:endParaRPr lang="en-US" altLang="ja-JP" sz="900" dirty="0"/>
          </a:p>
        </p:txBody>
      </p:sp>
      <p:pic>
        <p:nvPicPr>
          <p:cNvPr id="16" name="図 15"/>
          <p:cNvPicPr>
            <a:picLocks noChangeAspect="1"/>
          </p:cNvPicPr>
          <p:nvPr/>
        </p:nvPicPr>
        <p:blipFill>
          <a:blip r:embed="rId2"/>
          <a:stretch>
            <a:fillRect/>
          </a:stretch>
        </p:blipFill>
        <p:spPr>
          <a:xfrm>
            <a:off x="3601740" y="5434239"/>
            <a:ext cx="2263354" cy="999528"/>
          </a:xfrm>
          <a:prstGeom prst="rect">
            <a:avLst/>
          </a:prstGeom>
        </p:spPr>
      </p:pic>
      <p:pic>
        <p:nvPicPr>
          <p:cNvPr id="17" name="図 16"/>
          <p:cNvPicPr>
            <a:picLocks noChangeAspect="1"/>
          </p:cNvPicPr>
          <p:nvPr/>
        </p:nvPicPr>
        <p:blipFill>
          <a:blip r:embed="rId3"/>
          <a:stretch>
            <a:fillRect/>
          </a:stretch>
        </p:blipFill>
        <p:spPr>
          <a:xfrm>
            <a:off x="6498411" y="5395666"/>
            <a:ext cx="1455342" cy="748581"/>
          </a:xfrm>
          <a:prstGeom prst="rect">
            <a:avLst/>
          </a:prstGeom>
        </p:spPr>
      </p:pic>
      <p:pic>
        <p:nvPicPr>
          <p:cNvPr id="18" name="図 17"/>
          <p:cNvPicPr>
            <a:picLocks noChangeAspect="1"/>
          </p:cNvPicPr>
          <p:nvPr/>
        </p:nvPicPr>
        <p:blipFill>
          <a:blip r:embed="rId4"/>
          <a:stretch>
            <a:fillRect/>
          </a:stretch>
        </p:blipFill>
        <p:spPr>
          <a:xfrm>
            <a:off x="632813" y="5395666"/>
            <a:ext cx="2518345" cy="1157661"/>
          </a:xfrm>
          <a:prstGeom prst="rect">
            <a:avLst/>
          </a:prstGeom>
        </p:spPr>
      </p:pic>
      <p:pic>
        <p:nvPicPr>
          <p:cNvPr id="7" name="図 6"/>
          <p:cNvPicPr/>
          <p:nvPr/>
        </p:nvPicPr>
        <p:blipFill>
          <a:blip r:embed="rId5"/>
          <a:stretch>
            <a:fillRect/>
          </a:stretch>
        </p:blipFill>
        <p:spPr>
          <a:xfrm>
            <a:off x="632813" y="2386331"/>
            <a:ext cx="2406074" cy="2200284"/>
          </a:xfrm>
          <a:prstGeom prst="rect">
            <a:avLst/>
          </a:prstGeom>
        </p:spPr>
      </p:pic>
    </p:spTree>
    <p:extLst>
      <p:ext uri="{BB962C8B-B14F-4D97-AF65-F5344CB8AC3E}">
        <p14:creationId xmlns:p14="http://schemas.microsoft.com/office/powerpoint/2010/main" val="3578456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a:extLst>
              <a:ext uri="{FF2B5EF4-FFF2-40B4-BE49-F238E27FC236}">
                <a16:creationId xmlns:a16="http://schemas.microsoft.com/office/drawing/2014/main" id="{7685EEF5-83E6-4A4C-9939-759ADE3BECBF}"/>
              </a:ext>
            </a:extLst>
          </p:cNvPr>
          <p:cNvGraphicFramePr>
            <a:graphicFrameLocks noChangeAspect="1"/>
          </p:cNvGraphicFramePr>
          <p:nvPr>
            <p:extLst>
              <p:ext uri="{D42A27DB-BD31-4B8C-83A1-F6EECF244321}">
                <p14:modId xmlns:p14="http://schemas.microsoft.com/office/powerpoint/2010/main" val="1503180741"/>
              </p:ext>
            </p:extLst>
          </p:nvPr>
        </p:nvGraphicFramePr>
        <p:xfrm>
          <a:off x="21600" y="561600"/>
          <a:ext cx="9717612" cy="6038209"/>
        </p:xfrm>
        <a:graphic>
          <a:graphicData uri="http://schemas.openxmlformats.org/presentationml/2006/ole">
            <mc:AlternateContent xmlns:mc="http://schemas.openxmlformats.org/markup-compatibility/2006">
              <mc:Choice xmlns:v="urn:schemas-microsoft-com:vml" Requires="v">
                <p:oleObj name="Worksheet" r:id="rId2" imgW="16754503" imgH="10410705" progId="Excel.Sheet.12">
                  <p:link updateAutomatic="1"/>
                </p:oleObj>
              </mc:Choice>
              <mc:Fallback>
                <p:oleObj name="Worksheet" r:id="rId2" imgW="16754503" imgH="10410705" progId="Excel.Sheet.12">
                  <p:link updateAutomatic="1"/>
                  <p:pic>
                    <p:nvPicPr>
                      <p:cNvPr id="0" name=""/>
                      <p:cNvPicPr/>
                      <p:nvPr/>
                    </p:nvPicPr>
                    <p:blipFill>
                      <a:blip r:embed="rId3"/>
                      <a:stretch>
                        <a:fillRect/>
                      </a:stretch>
                    </p:blipFill>
                    <p:spPr>
                      <a:xfrm>
                        <a:off x="21600" y="561600"/>
                        <a:ext cx="9717612" cy="6038209"/>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4C0B438C-5981-4109-A3D1-680375D79E5E}"/>
              </a:ext>
            </a:extLst>
          </p:cNvPr>
          <p:cNvSpPr>
            <a:spLocks noGrp="1"/>
          </p:cNvSpPr>
          <p:nvPr>
            <p:ph type="title"/>
          </p:nvPr>
        </p:nvSpPr>
        <p:spPr/>
        <p:txBody>
          <a:bodyPr/>
          <a:lstStyle/>
          <a:p>
            <a:endParaRPr lang="ja-JP" altLang="en-US" dirty="0"/>
          </a:p>
        </p:txBody>
      </p:sp>
      <p:sp>
        <p:nvSpPr>
          <p:cNvPr id="7" name="コンテンツ プレースホルダー 6">
            <a:extLst>
              <a:ext uri="{FF2B5EF4-FFF2-40B4-BE49-F238E27FC236}">
                <a16:creationId xmlns:a16="http://schemas.microsoft.com/office/drawing/2014/main" id="{4EFF57D0-48FC-46E5-B2A2-E06EB4924E00}"/>
              </a:ext>
            </a:extLst>
          </p:cNvPr>
          <p:cNvSpPr>
            <a:spLocks noGrp="1"/>
          </p:cNvSpPr>
          <p:nvPr>
            <p:ph sz="half" idx="1"/>
          </p:nvPr>
        </p:nvSpPr>
        <p:spPr>
          <a:xfrm>
            <a:off x="41275" y="561600"/>
            <a:ext cx="3815108" cy="4231928"/>
          </a:xfrm>
        </p:spPr>
        <p:txBody>
          <a:bodyPr/>
          <a:lstStyle/>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この地域の満足度を支えているのが</a:t>
            </a:r>
            <a:r>
              <a:rPr lang="en-US" altLang="ja-JP" dirty="0"/>
              <a:t>『</a:t>
            </a:r>
            <a:r>
              <a:rPr lang="ja-JP" altLang="en-US" dirty="0"/>
              <a:t>自然景観や雰囲気が感じられた</a:t>
            </a:r>
            <a:r>
              <a:rPr lang="en-US" altLang="ja-JP" dirty="0"/>
              <a:t>』『</a:t>
            </a:r>
            <a:r>
              <a:rPr lang="ja-JP" altLang="en-US" dirty="0"/>
              <a:t>食事や味のボリュームがよかった</a:t>
            </a:r>
            <a:r>
              <a:rPr lang="en-US" altLang="ja-JP" dirty="0"/>
              <a:t>』</a:t>
            </a:r>
            <a:r>
              <a:rPr lang="ja-JP" altLang="en-US" dirty="0"/>
              <a:t>（右上の象限）</a:t>
            </a:r>
            <a:endParaRPr lang="en-US" altLang="ja-JP" dirty="0"/>
          </a:p>
          <a:p>
            <a:endParaRPr lang="en-US" altLang="ja-JP" dirty="0"/>
          </a:p>
          <a:p>
            <a:r>
              <a:rPr lang="ja-JP" altLang="en-US" dirty="0"/>
              <a:t>今後、満足度を高めるために対応が必要な要素は</a:t>
            </a:r>
            <a:br>
              <a:rPr lang="en-US" altLang="ja-JP" dirty="0"/>
            </a:br>
            <a:r>
              <a:rPr lang="en-US" altLang="ja-JP" dirty="0"/>
              <a:t>『</a:t>
            </a:r>
            <a:r>
              <a:rPr lang="ja-JP" altLang="en-US" dirty="0"/>
              <a:t>宿泊施設のコストパフォーマンス</a:t>
            </a:r>
            <a:r>
              <a:rPr lang="en-US" altLang="ja-JP" dirty="0"/>
              <a:t>』『</a:t>
            </a:r>
            <a:r>
              <a:rPr lang="ja-JP" altLang="en-US" dirty="0"/>
              <a:t>体験プログラム・ツアーの内容</a:t>
            </a:r>
            <a:r>
              <a:rPr lang="en-US" altLang="ja-JP" dirty="0"/>
              <a:t>』『</a:t>
            </a:r>
            <a:r>
              <a:rPr lang="ja-JP" altLang="en-US" dirty="0"/>
              <a:t>地域内移動の快適さ</a:t>
            </a:r>
            <a:r>
              <a:rPr lang="en-US" altLang="ja-JP" dirty="0"/>
              <a:t>』</a:t>
            </a:r>
            <a:r>
              <a:rPr lang="ja-JP" altLang="en-US" dirty="0"/>
              <a:t>である。</a:t>
            </a:r>
            <a:endParaRPr lang="en-US" altLang="ja-JP" dirty="0"/>
          </a:p>
          <a:p>
            <a:pPr lvl="1"/>
            <a:r>
              <a:rPr lang="ja-JP" altLang="en-US" dirty="0"/>
              <a:t>いずれも総合満足度との相関が強く、今後のスコア向上の余地が</a:t>
            </a:r>
            <a:br>
              <a:rPr lang="en-US" altLang="ja-JP" dirty="0"/>
            </a:br>
            <a:r>
              <a:rPr lang="ja-JP" altLang="en-US" dirty="0"/>
              <a:t>大きい項目群である。</a:t>
            </a:r>
          </a:p>
        </p:txBody>
      </p:sp>
      <p:sp>
        <p:nvSpPr>
          <p:cNvPr id="12" name="コンテンツ プレースホルダー 11">
            <a:extLst>
              <a:ext uri="{FF2B5EF4-FFF2-40B4-BE49-F238E27FC236}">
                <a16:creationId xmlns:a16="http://schemas.microsoft.com/office/drawing/2014/main" id="{34EBAEF9-3F7C-4E5C-A768-969F7AF759FF}"/>
              </a:ext>
            </a:extLst>
          </p:cNvPr>
          <p:cNvSpPr>
            <a:spLocks noGrp="1"/>
          </p:cNvSpPr>
          <p:nvPr>
            <p:ph sz="half" idx="2"/>
          </p:nvPr>
        </p:nvSpPr>
        <p:spPr/>
        <p:txBody>
          <a:bodyPr/>
          <a:lstStyle/>
          <a:p>
            <a:endParaRPr lang="ja-JP" altLang="en-US"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22</a:t>
            </a:fld>
            <a:endParaRPr lang="en-US" altLang="ja-JP"/>
          </a:p>
        </p:txBody>
      </p:sp>
      <p:sp>
        <p:nvSpPr>
          <p:cNvPr id="8" name="テキスト ボックス 7"/>
          <p:cNvSpPr txBox="1"/>
          <p:nvPr/>
        </p:nvSpPr>
        <p:spPr>
          <a:xfrm>
            <a:off x="7920186" y="1908168"/>
            <a:ext cx="1573955" cy="584775"/>
          </a:xfrm>
          <a:prstGeom prst="rect">
            <a:avLst/>
          </a:prstGeom>
          <a:solidFill>
            <a:srgbClr val="FFFFCC"/>
          </a:solidFill>
          <a:ln>
            <a:solidFill>
              <a:srgbClr val="FF9900"/>
            </a:solidFill>
          </a:ln>
        </p:spPr>
        <p:txBody>
          <a:bodyPr wrap="none" rtlCol="0" anchor="ctr" anchorCtr="0">
            <a:noAutofit/>
          </a:bodyPr>
          <a:lstStyle>
            <a:defPPr>
              <a:defRPr lang="ja-JP"/>
            </a:defPPr>
            <a:lvl1pPr>
              <a:defRPr sz="800" b="1">
                <a:solidFill>
                  <a:srgbClr val="C00000"/>
                </a:solidFill>
              </a:defRPr>
            </a:lvl1pPr>
          </a:lstStyle>
          <a:p>
            <a:r>
              <a:rPr lang="ja-JP" altLang="en-US" dirty="0"/>
              <a:t>来訪者満足度への影響が</a:t>
            </a:r>
          </a:p>
          <a:p>
            <a:r>
              <a:rPr lang="ja-JP" altLang="en-US" dirty="0"/>
              <a:t>相対的に強く、評価も</a:t>
            </a:r>
          </a:p>
          <a:p>
            <a:r>
              <a:rPr lang="ja-JP" altLang="en-US" dirty="0"/>
              <a:t>相対的に高いことから、</a:t>
            </a:r>
          </a:p>
          <a:p>
            <a:r>
              <a:rPr lang="ja-JP" altLang="en-US" dirty="0"/>
              <a:t>来訪者満足度を支えている項目</a:t>
            </a:r>
          </a:p>
        </p:txBody>
      </p:sp>
      <p:sp>
        <p:nvSpPr>
          <p:cNvPr id="10" name="角丸四角形 9"/>
          <p:cNvSpPr/>
          <p:nvPr/>
        </p:nvSpPr>
        <p:spPr bwMode="auto">
          <a:xfrm>
            <a:off x="5838825" y="4991199"/>
            <a:ext cx="3815109" cy="1341021"/>
          </a:xfrm>
          <a:prstGeom prst="roundRect">
            <a:avLst>
              <a:gd name="adj" fmla="val 2462"/>
            </a:avLst>
          </a:prstGeom>
          <a:noFill/>
          <a:ln w="3175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endParaRPr>
          </a:p>
        </p:txBody>
      </p:sp>
      <p:sp>
        <p:nvSpPr>
          <p:cNvPr id="11" name="角丸四角形 10"/>
          <p:cNvSpPr/>
          <p:nvPr/>
        </p:nvSpPr>
        <p:spPr bwMode="auto">
          <a:xfrm>
            <a:off x="5838825" y="820781"/>
            <a:ext cx="3815109" cy="4170418"/>
          </a:xfrm>
          <a:prstGeom prst="roundRect">
            <a:avLst>
              <a:gd name="adj" fmla="val 2462"/>
            </a:avLst>
          </a:prstGeom>
          <a:noFill/>
          <a:ln w="31750" cap="flat" cmpd="sng" algn="ctr">
            <a:solidFill>
              <a:srgbClr val="FF99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7886621" y="5141877"/>
            <a:ext cx="1573955" cy="584775"/>
          </a:xfrm>
          <a:prstGeom prst="rect">
            <a:avLst/>
          </a:prstGeom>
          <a:solidFill>
            <a:srgbClr val="FFCCCC"/>
          </a:solidFill>
          <a:ln>
            <a:solidFill>
              <a:srgbClr val="FF0000"/>
            </a:solidFill>
          </a:ln>
        </p:spPr>
        <p:txBody>
          <a:bodyPr wrap="none" rtlCol="0" anchor="ctr" anchorCtr="0">
            <a:noAutofit/>
          </a:bodyPr>
          <a:lstStyle>
            <a:defPPr>
              <a:defRPr lang="ja-JP"/>
            </a:defPPr>
            <a:lvl1pPr>
              <a:defRPr sz="800" b="1">
                <a:solidFill>
                  <a:srgbClr val="C00000"/>
                </a:solidFill>
              </a:defRPr>
            </a:lvl1pPr>
          </a:lstStyle>
          <a:p>
            <a:r>
              <a:rPr lang="ja-JP" altLang="en-US" dirty="0"/>
              <a:t>来訪者満足度への相関が</a:t>
            </a:r>
          </a:p>
          <a:p>
            <a:r>
              <a:rPr lang="ja-JP" altLang="en-US" dirty="0"/>
              <a:t>相対的に強いにもかかわらず、</a:t>
            </a:r>
            <a:br>
              <a:rPr lang="en-US" altLang="ja-JP" dirty="0"/>
            </a:br>
            <a:r>
              <a:rPr lang="ja-JP" altLang="en-US" dirty="0"/>
              <a:t>評価が低いため</a:t>
            </a:r>
          </a:p>
          <a:p>
            <a:r>
              <a:rPr lang="ja-JP" altLang="en-US" dirty="0"/>
              <a:t>優先的な対応が必要</a:t>
            </a:r>
          </a:p>
        </p:txBody>
      </p:sp>
    </p:spTree>
    <p:extLst>
      <p:ext uri="{BB962C8B-B14F-4D97-AF65-F5344CB8AC3E}">
        <p14:creationId xmlns:p14="http://schemas.microsoft.com/office/powerpoint/2010/main" val="2314002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a:extLst>
              <a:ext uri="{FF2B5EF4-FFF2-40B4-BE49-F238E27FC236}">
                <a16:creationId xmlns:a16="http://schemas.microsoft.com/office/drawing/2014/main" id="{84431AFA-BCAE-420C-BE24-076E998C7807}"/>
              </a:ext>
            </a:extLst>
          </p:cNvPr>
          <p:cNvGraphicFramePr>
            <a:graphicFrameLocks noChangeAspect="1"/>
          </p:cNvGraphicFramePr>
          <p:nvPr>
            <p:extLst>
              <p:ext uri="{D42A27DB-BD31-4B8C-83A1-F6EECF244321}">
                <p14:modId xmlns:p14="http://schemas.microsoft.com/office/powerpoint/2010/main" val="1304895480"/>
              </p:ext>
            </p:extLst>
          </p:nvPr>
        </p:nvGraphicFramePr>
        <p:xfrm>
          <a:off x="93600" y="648000"/>
          <a:ext cx="9717612" cy="6038209"/>
        </p:xfrm>
        <a:graphic>
          <a:graphicData uri="http://schemas.openxmlformats.org/presentationml/2006/ole">
            <mc:AlternateContent xmlns:mc="http://schemas.openxmlformats.org/markup-compatibility/2006">
              <mc:Choice xmlns:v="urn:schemas-microsoft-com:vml" Requires="v">
                <p:oleObj name="Worksheet" r:id="rId2" imgW="16754503" imgH="10410705" progId="Excel.Sheet.12">
                  <p:link updateAutomatic="1"/>
                </p:oleObj>
              </mc:Choice>
              <mc:Fallback>
                <p:oleObj name="Worksheet" r:id="rId2" imgW="16754503" imgH="10410705" progId="Excel.Sheet.12">
                  <p:link updateAutomatic="1"/>
                  <p:pic>
                    <p:nvPicPr>
                      <p:cNvPr id="0" name=""/>
                      <p:cNvPicPr/>
                      <p:nvPr/>
                    </p:nvPicPr>
                    <p:blipFill>
                      <a:blip r:embed="rId3"/>
                      <a:stretch>
                        <a:fillRect/>
                      </a:stretch>
                    </p:blipFill>
                    <p:spPr>
                      <a:xfrm>
                        <a:off x="93600" y="648000"/>
                        <a:ext cx="9717612" cy="6038209"/>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参考）</a:t>
            </a:r>
            <a:r>
              <a:rPr lang="en-US" altLang="ja-JP" dirty="0"/>
              <a:t>『</a:t>
            </a:r>
            <a:r>
              <a:rPr lang="ja-JP" altLang="en-US" dirty="0"/>
              <a:t>１年以内の再来訪意向</a:t>
            </a:r>
            <a:r>
              <a:rPr lang="en-US" altLang="ja-JP" dirty="0"/>
              <a:t>』</a:t>
            </a:r>
            <a:r>
              <a:rPr lang="ja-JP" altLang="en-US" dirty="0"/>
              <a:t>に対する相関（横軸）</a:t>
            </a:r>
            <a:r>
              <a:rPr lang="en-US" altLang="ja-JP" dirty="0"/>
              <a:t>×</a:t>
            </a:r>
            <a:r>
              <a:rPr lang="ja-JP" altLang="en-US" dirty="0"/>
              <a:t>個別評価「大変そう思う」（縦軸）</a:t>
            </a:r>
            <a:endParaRPr kumimoji="1" lang="ja-JP" altLang="en-US" dirty="0"/>
          </a:p>
        </p:txBody>
      </p:sp>
      <p:sp>
        <p:nvSpPr>
          <p:cNvPr id="6" name="コンテンツ プレースホルダー 5">
            <a:extLst>
              <a:ext uri="{FF2B5EF4-FFF2-40B4-BE49-F238E27FC236}">
                <a16:creationId xmlns:a16="http://schemas.microsoft.com/office/drawing/2014/main" id="{2B7B276C-463C-4552-9F1F-18184784881F}"/>
              </a:ext>
            </a:extLst>
          </p:cNvPr>
          <p:cNvSpPr>
            <a:spLocks noGrp="1"/>
          </p:cNvSpPr>
          <p:nvPr>
            <p:ph sz="half" idx="1"/>
          </p:nvPr>
        </p:nvSpPr>
        <p:spPr>
          <a:xfrm>
            <a:off x="41275" y="561600"/>
            <a:ext cx="3751497" cy="3893374"/>
          </a:xfrm>
        </p:spPr>
        <p:txBody>
          <a:bodyPr/>
          <a:lstStyle/>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pPr marL="0" indent="0">
              <a:buNone/>
            </a:pPr>
            <a:endParaRPr lang="en-US" altLang="ja-JP" dirty="0"/>
          </a:p>
          <a:p>
            <a:r>
              <a:rPr lang="ja-JP" altLang="en-US" dirty="0"/>
              <a:t>この地域への再来訪意向を支えている領域も、</a:t>
            </a:r>
            <a:br>
              <a:rPr lang="en-US" altLang="ja-JP" dirty="0"/>
            </a:br>
            <a:r>
              <a:rPr lang="en-US" altLang="ja-JP" dirty="0"/>
              <a:t>『</a:t>
            </a:r>
            <a:r>
              <a:rPr lang="ja-JP" altLang="en-US" dirty="0"/>
              <a:t>自然景観や雰囲気が感じられた</a:t>
            </a:r>
            <a:r>
              <a:rPr lang="en-US" altLang="ja-JP" dirty="0"/>
              <a:t>』</a:t>
            </a:r>
            <a:r>
              <a:rPr lang="ja-JP" altLang="en-US" dirty="0"/>
              <a:t>。（右上の象限） </a:t>
            </a:r>
            <a:endParaRPr lang="en-US" altLang="ja-JP" dirty="0"/>
          </a:p>
          <a:p>
            <a:pPr lvl="1"/>
            <a:endParaRPr lang="en-US" altLang="ja-JP" dirty="0"/>
          </a:p>
          <a:p>
            <a:r>
              <a:rPr lang="ja-JP" altLang="en-US" dirty="0"/>
              <a:t>今後、再来訪意向を高めるための要素は</a:t>
            </a:r>
            <a:br>
              <a:rPr lang="en-US" altLang="ja-JP" dirty="0"/>
            </a:br>
            <a:r>
              <a:rPr lang="en-US" altLang="ja-JP" dirty="0"/>
              <a:t>『</a:t>
            </a:r>
            <a:r>
              <a:rPr lang="ja-JP" altLang="en-US" dirty="0"/>
              <a:t>宿泊施設のコストパフォーマンス</a:t>
            </a:r>
            <a:r>
              <a:rPr lang="en-US" altLang="ja-JP" dirty="0"/>
              <a:t>』</a:t>
            </a:r>
            <a:r>
              <a:rPr lang="ja-JP" altLang="en-US" dirty="0"/>
              <a:t>と</a:t>
            </a:r>
            <a:r>
              <a:rPr lang="en-US" altLang="ja-JP" dirty="0"/>
              <a:t>『</a:t>
            </a:r>
            <a:r>
              <a:rPr lang="ja-JP" altLang="en-US" dirty="0"/>
              <a:t>地域内移動の快適さ</a:t>
            </a:r>
            <a:r>
              <a:rPr lang="en-US" altLang="ja-JP" dirty="0"/>
              <a:t>』『</a:t>
            </a:r>
            <a:r>
              <a:rPr lang="ja-JP" altLang="en-US" dirty="0"/>
              <a:t>地域に行ってからの情報収集の容易さ</a:t>
            </a:r>
            <a:r>
              <a:rPr lang="en-US" altLang="ja-JP" dirty="0"/>
              <a:t>』 </a:t>
            </a:r>
            <a:r>
              <a:rPr lang="ja-JP" altLang="en-US" dirty="0"/>
              <a:t>。</a:t>
            </a:r>
            <a:endParaRPr lang="en-US" altLang="ja-JP" dirty="0"/>
          </a:p>
          <a:p>
            <a:pPr marL="0" indent="0">
              <a:buNone/>
            </a:pPr>
            <a:endParaRPr lang="ja-JP" altLang="en-US" dirty="0"/>
          </a:p>
        </p:txBody>
      </p:sp>
      <p:sp>
        <p:nvSpPr>
          <p:cNvPr id="7" name="コンテンツ プレースホルダー 6">
            <a:extLst>
              <a:ext uri="{FF2B5EF4-FFF2-40B4-BE49-F238E27FC236}">
                <a16:creationId xmlns:a16="http://schemas.microsoft.com/office/drawing/2014/main" id="{6D2E00EF-241A-44A3-A8CD-1CC6D3473B20}"/>
              </a:ext>
            </a:extLst>
          </p:cNvPr>
          <p:cNvSpPr>
            <a:spLocks noGrp="1"/>
          </p:cNvSpPr>
          <p:nvPr>
            <p:ph sz="half" idx="2"/>
          </p:nvPr>
        </p:nvSpPr>
        <p:spPr/>
        <p:txBody>
          <a:bodyPr/>
          <a:lstStyle/>
          <a:p>
            <a:endParaRPr lang="ja-JP" altLang="en-US"/>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23</a:t>
            </a:fld>
            <a:endParaRPr lang="en-US" altLang="ja-JP"/>
          </a:p>
        </p:txBody>
      </p:sp>
      <p:sp>
        <p:nvSpPr>
          <p:cNvPr id="11" name="テキスト ボックス 10"/>
          <p:cNvSpPr txBox="1"/>
          <p:nvPr/>
        </p:nvSpPr>
        <p:spPr>
          <a:xfrm>
            <a:off x="7691158" y="1545721"/>
            <a:ext cx="1573955" cy="584775"/>
          </a:xfrm>
          <a:prstGeom prst="rect">
            <a:avLst/>
          </a:prstGeom>
          <a:solidFill>
            <a:srgbClr val="FFFFCC"/>
          </a:solidFill>
          <a:ln>
            <a:solidFill>
              <a:srgbClr val="FF9900"/>
            </a:solidFill>
          </a:ln>
        </p:spPr>
        <p:txBody>
          <a:bodyPr wrap="none" rtlCol="0" anchor="ctr" anchorCtr="0">
            <a:noAutofit/>
          </a:bodyPr>
          <a:lstStyle>
            <a:defPPr>
              <a:defRPr lang="ja-JP"/>
            </a:defPPr>
            <a:lvl1pPr>
              <a:defRPr sz="800" b="1">
                <a:solidFill>
                  <a:srgbClr val="C00000"/>
                </a:solidFill>
              </a:defRPr>
            </a:lvl1pPr>
          </a:lstStyle>
          <a:p>
            <a:r>
              <a:rPr lang="ja-JP" altLang="en-US" dirty="0"/>
              <a:t>再来訪意向への影響が</a:t>
            </a:r>
          </a:p>
          <a:p>
            <a:r>
              <a:rPr lang="ja-JP" altLang="en-US" dirty="0"/>
              <a:t>相対的に強く、評価も</a:t>
            </a:r>
          </a:p>
          <a:p>
            <a:r>
              <a:rPr lang="ja-JP" altLang="en-US" dirty="0"/>
              <a:t>相対的に高いことから、</a:t>
            </a:r>
          </a:p>
          <a:p>
            <a:r>
              <a:rPr lang="ja-JP" altLang="en-US" dirty="0"/>
              <a:t>来訪者満足度を支えている項目</a:t>
            </a:r>
          </a:p>
        </p:txBody>
      </p:sp>
      <p:sp>
        <p:nvSpPr>
          <p:cNvPr id="12" name="テキスト ボックス 11"/>
          <p:cNvSpPr txBox="1"/>
          <p:nvPr/>
        </p:nvSpPr>
        <p:spPr>
          <a:xfrm>
            <a:off x="7691158" y="5190008"/>
            <a:ext cx="1573955" cy="584775"/>
          </a:xfrm>
          <a:prstGeom prst="rect">
            <a:avLst/>
          </a:prstGeom>
          <a:solidFill>
            <a:srgbClr val="FFCCCC"/>
          </a:solidFill>
          <a:ln>
            <a:solidFill>
              <a:srgbClr val="FF0000"/>
            </a:solidFill>
          </a:ln>
        </p:spPr>
        <p:txBody>
          <a:bodyPr wrap="none" rtlCol="0" anchor="ctr" anchorCtr="0">
            <a:noAutofit/>
          </a:bodyPr>
          <a:lstStyle>
            <a:defPPr>
              <a:defRPr lang="ja-JP"/>
            </a:defPPr>
            <a:lvl1pPr>
              <a:defRPr sz="800" b="1">
                <a:solidFill>
                  <a:srgbClr val="C00000"/>
                </a:solidFill>
              </a:defRPr>
            </a:lvl1pPr>
          </a:lstStyle>
          <a:p>
            <a:r>
              <a:rPr lang="ja-JP" altLang="en-US" dirty="0"/>
              <a:t>再来訪意向への相関が</a:t>
            </a:r>
          </a:p>
          <a:p>
            <a:r>
              <a:rPr lang="ja-JP" altLang="en-US" dirty="0"/>
              <a:t>相対的に強いにもかかわらず、</a:t>
            </a:r>
            <a:br>
              <a:rPr lang="en-US" altLang="ja-JP" dirty="0"/>
            </a:br>
            <a:r>
              <a:rPr lang="ja-JP" altLang="en-US" dirty="0"/>
              <a:t>評価が低いため</a:t>
            </a:r>
          </a:p>
          <a:p>
            <a:r>
              <a:rPr lang="ja-JP" altLang="en-US" dirty="0"/>
              <a:t>優先的な対応が必要</a:t>
            </a:r>
          </a:p>
        </p:txBody>
      </p:sp>
      <p:sp>
        <p:nvSpPr>
          <p:cNvPr id="13" name="角丸四角形 12"/>
          <p:cNvSpPr/>
          <p:nvPr/>
        </p:nvSpPr>
        <p:spPr bwMode="auto">
          <a:xfrm>
            <a:off x="5229225" y="5057775"/>
            <a:ext cx="4505253" cy="1409700"/>
          </a:xfrm>
          <a:prstGeom prst="roundRect">
            <a:avLst>
              <a:gd name="adj" fmla="val 2462"/>
            </a:avLst>
          </a:prstGeom>
          <a:noFill/>
          <a:ln w="254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endParaRPr>
          </a:p>
        </p:txBody>
      </p:sp>
      <p:sp>
        <p:nvSpPr>
          <p:cNvPr id="14" name="角丸四角形 13"/>
          <p:cNvSpPr/>
          <p:nvPr/>
        </p:nvSpPr>
        <p:spPr bwMode="auto">
          <a:xfrm>
            <a:off x="5229225" y="857755"/>
            <a:ext cx="4505253" cy="4161920"/>
          </a:xfrm>
          <a:prstGeom prst="roundRect">
            <a:avLst>
              <a:gd name="adj" fmla="val 2462"/>
            </a:avLst>
          </a:prstGeom>
          <a:noFill/>
          <a:ln w="25400" cap="flat" cmpd="sng" algn="ctr">
            <a:solidFill>
              <a:srgbClr val="FF99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78703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参考）来訪者満足度・紹介意向・再来訪意向と各指標間の相関係数</a:t>
            </a:r>
            <a:endParaRPr kumimoji="1" lang="ja-JP" altLang="en-US"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24</a:t>
            </a:fld>
            <a:endParaRPr lang="en-US" altLang="ja-JP"/>
          </a:p>
        </p:txBody>
      </p:sp>
      <p:graphicFrame>
        <p:nvGraphicFramePr>
          <p:cNvPr id="6" name="オブジェクト 5">
            <a:extLst>
              <a:ext uri="{FF2B5EF4-FFF2-40B4-BE49-F238E27FC236}">
                <a16:creationId xmlns:a16="http://schemas.microsoft.com/office/drawing/2014/main" id="{2448BB69-D91B-403C-A388-0EDE475EC165}"/>
              </a:ext>
            </a:extLst>
          </p:cNvPr>
          <p:cNvGraphicFramePr>
            <a:graphicFrameLocks noChangeAspect="1"/>
          </p:cNvGraphicFramePr>
          <p:nvPr>
            <p:extLst>
              <p:ext uri="{D42A27DB-BD31-4B8C-83A1-F6EECF244321}">
                <p14:modId xmlns:p14="http://schemas.microsoft.com/office/powerpoint/2010/main" val="732923144"/>
              </p:ext>
            </p:extLst>
          </p:nvPr>
        </p:nvGraphicFramePr>
        <p:xfrm>
          <a:off x="396000" y="864000"/>
          <a:ext cx="9105900" cy="5829300"/>
        </p:xfrm>
        <a:graphic>
          <a:graphicData uri="http://schemas.openxmlformats.org/presentationml/2006/ole">
            <mc:AlternateContent xmlns:mc="http://schemas.openxmlformats.org/markup-compatibility/2006">
              <mc:Choice xmlns:v="urn:schemas-microsoft-com:vml" Requires="v">
                <p:oleObj name="Worksheet" r:id="rId2" imgW="14687470" imgH="9401359" progId="Excel.Sheet.12">
                  <p:link updateAutomatic="1"/>
                </p:oleObj>
              </mc:Choice>
              <mc:Fallback>
                <p:oleObj name="Worksheet" r:id="rId2" imgW="14687470" imgH="9401359" progId="Excel.Sheet.12">
                  <p:link updateAutomatic="1"/>
                  <p:pic>
                    <p:nvPicPr>
                      <p:cNvPr id="0" name=""/>
                      <p:cNvPicPr/>
                      <p:nvPr/>
                    </p:nvPicPr>
                    <p:blipFill>
                      <a:blip r:embed="rId3"/>
                      <a:stretch>
                        <a:fillRect/>
                      </a:stretch>
                    </p:blipFill>
                    <p:spPr>
                      <a:xfrm>
                        <a:off x="396000" y="864000"/>
                        <a:ext cx="9105900" cy="5829300"/>
                      </a:xfrm>
                      <a:prstGeom prst="rect">
                        <a:avLst/>
                      </a:prstGeom>
                    </p:spPr>
                  </p:pic>
                </p:oleObj>
              </mc:Fallback>
            </mc:AlternateContent>
          </a:graphicData>
        </a:graphic>
      </p:graphicFrame>
    </p:spTree>
    <p:extLst>
      <p:ext uri="{BB962C8B-B14F-4D97-AF65-F5344CB8AC3E}">
        <p14:creationId xmlns:p14="http://schemas.microsoft.com/office/powerpoint/2010/main" val="63757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６．訪問場所やスポット、イベント、体験したこと</a:t>
            </a:r>
            <a:endParaRPr kumimoji="1" lang="ja-JP" altLang="en-US" dirty="0"/>
          </a:p>
        </p:txBody>
      </p:sp>
      <p:sp>
        <p:nvSpPr>
          <p:cNvPr id="3" name="テキスト プレースホルダー 2">
            <a:extLst>
              <a:ext uri="{FF2B5EF4-FFF2-40B4-BE49-F238E27FC236}">
                <a16:creationId xmlns:a16="http://schemas.microsoft.com/office/drawing/2014/main" id="{42AB2CAC-D35B-45BD-B192-C4A4E8E6D723}"/>
              </a:ext>
            </a:extLst>
          </p:cNvPr>
          <p:cNvSpPr>
            <a:spLocks noGrp="1"/>
          </p:cNvSpPr>
          <p:nvPr>
            <p:ph type="body" idx="1"/>
          </p:nvPr>
        </p:nvSpPr>
        <p:spPr>
          <a:xfrm>
            <a:off x="0" y="558711"/>
            <a:ext cx="9906000" cy="1092607"/>
          </a:xfrm>
        </p:spPr>
        <p:txBody>
          <a:bodyPr/>
          <a:lstStyle/>
          <a:p>
            <a:pPr lvl="0"/>
            <a:r>
              <a:rPr lang="en-US" altLang="ja-JP" dirty="0">
                <a:solidFill>
                  <a:srgbClr val="4D4D4D"/>
                </a:solidFill>
              </a:rPr>
              <a:t>2021</a:t>
            </a:r>
            <a:r>
              <a:rPr lang="ja-JP" altLang="en-US" dirty="0">
                <a:solidFill>
                  <a:srgbClr val="4D4D4D"/>
                </a:solidFill>
              </a:rPr>
              <a:t>年度は</a:t>
            </a:r>
            <a:r>
              <a:rPr lang="en-US" altLang="ja-JP" dirty="0">
                <a:solidFill>
                  <a:srgbClr val="4D4D4D"/>
                </a:solidFill>
              </a:rPr>
              <a:t>『</a:t>
            </a:r>
            <a:r>
              <a:rPr lang="ja-JP" altLang="en-US" dirty="0">
                <a:solidFill>
                  <a:srgbClr val="4D4D4D"/>
                </a:solidFill>
              </a:rPr>
              <a:t>まきば公園</a:t>
            </a:r>
            <a:r>
              <a:rPr lang="en-US" altLang="ja-JP" dirty="0">
                <a:solidFill>
                  <a:srgbClr val="4D4D4D"/>
                </a:solidFill>
              </a:rPr>
              <a:t>』</a:t>
            </a:r>
            <a:r>
              <a:rPr lang="ja-JP" altLang="en-US" dirty="0">
                <a:solidFill>
                  <a:srgbClr val="4D4D4D"/>
                </a:solidFill>
              </a:rPr>
              <a:t>（</a:t>
            </a:r>
            <a:r>
              <a:rPr lang="en-US" altLang="ja-JP" dirty="0">
                <a:solidFill>
                  <a:srgbClr val="4D4D4D"/>
                </a:solidFill>
              </a:rPr>
              <a:t>33</a:t>
            </a:r>
            <a:r>
              <a:rPr lang="ja-JP" altLang="en-US" dirty="0">
                <a:solidFill>
                  <a:srgbClr val="4D4D4D"/>
                </a:solidFill>
              </a:rPr>
              <a:t>％）がトップ。年々低下している</a:t>
            </a:r>
            <a:r>
              <a:rPr lang="en-US" altLang="ja-JP" dirty="0">
                <a:solidFill>
                  <a:srgbClr val="4D4D4D"/>
                </a:solidFill>
              </a:rPr>
              <a:t>『</a:t>
            </a:r>
            <a:r>
              <a:rPr lang="ja-JP" altLang="en-US" dirty="0">
                <a:solidFill>
                  <a:srgbClr val="4D4D4D"/>
                </a:solidFill>
              </a:rPr>
              <a:t>清里清泉寮</a:t>
            </a:r>
            <a:r>
              <a:rPr lang="en-US" altLang="ja-JP" dirty="0">
                <a:solidFill>
                  <a:srgbClr val="4D4D4D"/>
                </a:solidFill>
              </a:rPr>
              <a:t>』</a:t>
            </a:r>
            <a:r>
              <a:rPr lang="ja-JP" altLang="en-US" dirty="0">
                <a:solidFill>
                  <a:srgbClr val="4D4D4D"/>
                </a:solidFill>
              </a:rPr>
              <a:t>は</a:t>
            </a:r>
            <a:r>
              <a:rPr lang="en-US" altLang="ja-JP" dirty="0">
                <a:solidFill>
                  <a:srgbClr val="4D4D4D"/>
                </a:solidFill>
              </a:rPr>
              <a:t>23%</a:t>
            </a:r>
            <a:r>
              <a:rPr lang="ja-JP" altLang="en-US" dirty="0">
                <a:solidFill>
                  <a:srgbClr val="4D4D4D"/>
                </a:solidFill>
              </a:rPr>
              <a:t>で</a:t>
            </a:r>
            <a:r>
              <a:rPr lang="en-US" altLang="ja-JP" dirty="0">
                <a:solidFill>
                  <a:srgbClr val="4D4D4D"/>
                </a:solidFill>
              </a:rPr>
              <a:t>2</a:t>
            </a:r>
            <a:r>
              <a:rPr lang="ja-JP" altLang="en-US" dirty="0">
                <a:solidFill>
                  <a:srgbClr val="4D4D4D"/>
                </a:solidFill>
              </a:rPr>
              <a:t>位。</a:t>
            </a:r>
            <a:endParaRPr lang="en-US" altLang="ja-JP" dirty="0">
              <a:solidFill>
                <a:srgbClr val="4D4D4D"/>
              </a:solidFill>
            </a:endParaRPr>
          </a:p>
          <a:p>
            <a:pPr lvl="1"/>
            <a:r>
              <a:rPr lang="ja-JP" altLang="en-US" dirty="0">
                <a:solidFill>
                  <a:srgbClr val="000000"/>
                </a:solidFill>
              </a:rPr>
              <a:t>増加傾向にあるのは</a:t>
            </a:r>
            <a:r>
              <a:rPr lang="en-US" altLang="ja-JP" dirty="0">
                <a:solidFill>
                  <a:srgbClr val="000000"/>
                </a:solidFill>
              </a:rPr>
              <a:t>『</a:t>
            </a:r>
            <a:r>
              <a:rPr lang="ja-JP" altLang="en-US" dirty="0">
                <a:solidFill>
                  <a:srgbClr val="000000"/>
                </a:solidFill>
              </a:rPr>
              <a:t>まきば公園</a:t>
            </a:r>
            <a:r>
              <a:rPr lang="en-US" altLang="ja-JP" dirty="0">
                <a:solidFill>
                  <a:srgbClr val="000000"/>
                </a:solidFill>
              </a:rPr>
              <a:t>』『</a:t>
            </a:r>
            <a:r>
              <a:rPr lang="ja-JP" altLang="en-US" dirty="0">
                <a:solidFill>
                  <a:srgbClr val="000000"/>
                </a:solidFill>
              </a:rPr>
              <a:t>富士見高原</a:t>
            </a:r>
            <a:r>
              <a:rPr lang="en-US" altLang="ja-JP" dirty="0">
                <a:solidFill>
                  <a:srgbClr val="000000"/>
                </a:solidFill>
              </a:rPr>
              <a:t>』</a:t>
            </a:r>
            <a:r>
              <a:rPr lang="ja-JP" altLang="en-US" dirty="0">
                <a:solidFill>
                  <a:srgbClr val="000000"/>
                </a:solidFill>
              </a:rPr>
              <a:t>、</a:t>
            </a:r>
            <a:r>
              <a:rPr lang="en-US" altLang="ja-JP" dirty="0">
                <a:solidFill>
                  <a:srgbClr val="000000"/>
                </a:solidFill>
              </a:rPr>
              <a:t>『</a:t>
            </a:r>
            <a:r>
              <a:rPr lang="ja-JP" altLang="en-US" dirty="0">
                <a:solidFill>
                  <a:srgbClr val="000000"/>
                </a:solidFill>
              </a:rPr>
              <a:t>山岳景観・花畑</a:t>
            </a:r>
            <a:r>
              <a:rPr lang="en-US" altLang="ja-JP" dirty="0">
                <a:solidFill>
                  <a:srgbClr val="000000"/>
                </a:solidFill>
              </a:rPr>
              <a:t>』『</a:t>
            </a:r>
            <a:r>
              <a:rPr lang="ja-JP" altLang="en-US" dirty="0">
                <a:solidFill>
                  <a:srgbClr val="000000"/>
                </a:solidFill>
              </a:rPr>
              <a:t>白州台ヶ原宿</a:t>
            </a:r>
            <a:r>
              <a:rPr lang="en-US" altLang="ja-JP" dirty="0">
                <a:solidFill>
                  <a:srgbClr val="000000"/>
                </a:solidFill>
              </a:rPr>
              <a:t>』『</a:t>
            </a:r>
            <a:r>
              <a:rPr lang="ja-JP" altLang="en-US" dirty="0">
                <a:solidFill>
                  <a:srgbClr val="000000"/>
                </a:solidFill>
              </a:rPr>
              <a:t>甲斐駒ヶ岳</a:t>
            </a:r>
            <a:r>
              <a:rPr lang="en-US" altLang="ja-JP" dirty="0">
                <a:solidFill>
                  <a:srgbClr val="000000"/>
                </a:solidFill>
              </a:rPr>
              <a:t>』</a:t>
            </a:r>
            <a:r>
              <a:rPr lang="ja-JP" altLang="en-US" dirty="0">
                <a:solidFill>
                  <a:srgbClr val="000000"/>
                </a:solidFill>
              </a:rPr>
              <a:t>など。</a:t>
            </a:r>
            <a:endParaRPr lang="en-US" altLang="ja-JP" dirty="0">
              <a:solidFill>
                <a:srgbClr val="000000"/>
              </a:solidFill>
            </a:endParaRPr>
          </a:p>
          <a:p>
            <a:pPr lvl="1">
              <a:buClr>
                <a:srgbClr val="808080"/>
              </a:buClr>
            </a:pPr>
            <a:r>
              <a:rPr lang="ja-JP" altLang="en-US" dirty="0">
                <a:solidFill>
                  <a:srgbClr val="000000"/>
                </a:solidFill>
              </a:rPr>
              <a:t>満足度別にみると、「大変満足」層や「満足」層では、</a:t>
            </a:r>
            <a:r>
              <a:rPr lang="en-US" altLang="ja-JP" dirty="0">
                <a:solidFill>
                  <a:srgbClr val="4D4D4D"/>
                </a:solidFill>
              </a:rPr>
              <a:t>『</a:t>
            </a:r>
            <a:r>
              <a:rPr lang="ja-JP" altLang="en-US" dirty="0">
                <a:solidFill>
                  <a:srgbClr val="4D4D4D"/>
                </a:solidFill>
              </a:rPr>
              <a:t>まきば公園</a:t>
            </a:r>
            <a:r>
              <a:rPr lang="en-US" altLang="ja-JP" dirty="0">
                <a:solidFill>
                  <a:srgbClr val="000000"/>
                </a:solidFill>
              </a:rPr>
              <a:t>『</a:t>
            </a:r>
            <a:r>
              <a:rPr lang="ja-JP" altLang="en-US" dirty="0">
                <a:solidFill>
                  <a:srgbClr val="000000"/>
                </a:solidFill>
              </a:rPr>
              <a:t>富士見高原</a:t>
            </a:r>
            <a:r>
              <a:rPr lang="en-US" altLang="ja-JP" dirty="0">
                <a:solidFill>
                  <a:srgbClr val="000000"/>
                </a:solidFill>
              </a:rPr>
              <a:t>』</a:t>
            </a:r>
            <a:r>
              <a:rPr lang="ja-JP" altLang="en-US" dirty="0">
                <a:solidFill>
                  <a:srgbClr val="000000"/>
                </a:solidFill>
              </a:rPr>
              <a:t>などのスコアが高い。</a:t>
            </a:r>
            <a:endParaRPr lang="en-US" altLang="ja-JP" dirty="0">
              <a:solidFill>
                <a:srgbClr val="000000"/>
              </a:solidFill>
            </a:endParaRPr>
          </a:p>
          <a:p>
            <a:pPr lvl="2">
              <a:buClr>
                <a:srgbClr val="808080"/>
              </a:buClr>
            </a:pPr>
            <a:r>
              <a:rPr lang="ja-JP" altLang="en-US" dirty="0">
                <a:solidFill>
                  <a:srgbClr val="000000"/>
                </a:solidFill>
              </a:rPr>
              <a:t>来訪・体験することで満足度が高められる傾向のあるスポットと考えられるのではないか。</a:t>
            </a:r>
            <a:endParaRPr lang="en-US" altLang="ja-JP" dirty="0">
              <a:solidFill>
                <a:srgbClr val="000000"/>
              </a:solidFill>
            </a:endParaRPr>
          </a:p>
          <a:p>
            <a:endParaRPr lang="ja-JP" altLang="en-US"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25</a:t>
            </a:fld>
            <a:endParaRPr lang="en-US" altLang="ja-JP"/>
          </a:p>
        </p:txBody>
      </p:sp>
      <p:graphicFrame>
        <p:nvGraphicFramePr>
          <p:cNvPr id="7" name="オブジェクト 6">
            <a:extLst>
              <a:ext uri="{FF2B5EF4-FFF2-40B4-BE49-F238E27FC236}">
                <a16:creationId xmlns:a16="http://schemas.microsoft.com/office/drawing/2014/main" id="{3CF70A58-8F8B-4C11-8795-9A6BA2923E63}"/>
              </a:ext>
            </a:extLst>
          </p:cNvPr>
          <p:cNvGraphicFramePr>
            <a:graphicFrameLocks noChangeAspect="1"/>
          </p:cNvGraphicFramePr>
          <p:nvPr>
            <p:extLst>
              <p:ext uri="{D42A27DB-BD31-4B8C-83A1-F6EECF244321}">
                <p14:modId xmlns:p14="http://schemas.microsoft.com/office/powerpoint/2010/main" val="444308251"/>
              </p:ext>
            </p:extLst>
          </p:nvPr>
        </p:nvGraphicFramePr>
        <p:xfrm>
          <a:off x="468313" y="2411413"/>
          <a:ext cx="8994775" cy="4257675"/>
        </p:xfrm>
        <a:graphic>
          <a:graphicData uri="http://schemas.openxmlformats.org/presentationml/2006/ole">
            <mc:AlternateContent xmlns:mc="http://schemas.openxmlformats.org/markup-compatibility/2006">
              <mc:Choice xmlns:v="urn:schemas-microsoft-com:vml" Requires="v">
                <p:oleObj name="Worksheet" r:id="rId2" imgW="14992325" imgH="7096123" progId="Excel.Sheet.12">
                  <p:link updateAutomatic="1"/>
                </p:oleObj>
              </mc:Choice>
              <mc:Fallback>
                <p:oleObj name="Worksheet" r:id="rId2" imgW="14992325" imgH="7096123" progId="Excel.Sheet.12">
                  <p:link updateAutomatic="1"/>
                  <p:pic>
                    <p:nvPicPr>
                      <p:cNvPr id="0" name=""/>
                      <p:cNvPicPr/>
                      <p:nvPr/>
                    </p:nvPicPr>
                    <p:blipFill>
                      <a:blip r:embed="rId3"/>
                      <a:stretch>
                        <a:fillRect/>
                      </a:stretch>
                    </p:blipFill>
                    <p:spPr>
                      <a:xfrm>
                        <a:off x="468313" y="2411413"/>
                        <a:ext cx="8994775" cy="4257675"/>
                      </a:xfrm>
                      <a:prstGeom prst="rect">
                        <a:avLst/>
                      </a:prstGeom>
                    </p:spPr>
                  </p:pic>
                </p:oleObj>
              </mc:Fallback>
            </mc:AlternateContent>
          </a:graphicData>
        </a:graphic>
      </p:graphicFrame>
    </p:spTree>
    <p:extLst>
      <p:ext uri="{BB962C8B-B14F-4D97-AF65-F5344CB8AC3E}">
        <p14:creationId xmlns:p14="http://schemas.microsoft.com/office/powerpoint/2010/main" val="313550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50E3EB9B-716D-423F-BC42-595361594B36}"/>
              </a:ext>
            </a:extLst>
          </p:cNvPr>
          <p:cNvSpPr>
            <a:spLocks noGrp="1"/>
          </p:cNvSpPr>
          <p:nvPr>
            <p:ph type="title"/>
          </p:nvPr>
        </p:nvSpPr>
        <p:spPr/>
        <p:txBody>
          <a:bodyPr/>
          <a:lstStyle/>
          <a:p>
            <a:r>
              <a:rPr kumimoji="1" lang="ja-JP" altLang="en-US" dirty="0"/>
              <a:t>調査結果からの考察</a:t>
            </a:r>
            <a:endParaRPr lang="ja-JP" altLang="en-US" dirty="0"/>
          </a:p>
        </p:txBody>
      </p:sp>
      <p:sp>
        <p:nvSpPr>
          <p:cNvPr id="8" name="テキスト プレースホルダー 7">
            <a:extLst>
              <a:ext uri="{FF2B5EF4-FFF2-40B4-BE49-F238E27FC236}">
                <a16:creationId xmlns:a16="http://schemas.microsoft.com/office/drawing/2014/main" id="{F04A6441-107A-42D9-B843-ACF0AF3FCA37}"/>
              </a:ext>
            </a:extLst>
          </p:cNvPr>
          <p:cNvSpPr>
            <a:spLocks noGrp="1"/>
          </p:cNvSpPr>
          <p:nvPr>
            <p:ph type="body" idx="1"/>
          </p:nvPr>
        </p:nvSpPr>
        <p:spPr>
          <a:xfrm>
            <a:off x="0" y="558711"/>
            <a:ext cx="9906000" cy="5961632"/>
          </a:xfrm>
        </p:spPr>
        <p:txBody>
          <a:bodyPr/>
          <a:lstStyle/>
          <a:p>
            <a:r>
              <a:rPr kumimoji="1" lang="ja-JP" altLang="en-US" dirty="0"/>
              <a:t>昨年度過去最高をだった総合満足度・紹介意向のスコアが今年度は若干低下した。</a:t>
            </a:r>
            <a:endParaRPr kumimoji="1" lang="en-US" altLang="ja-JP" dirty="0"/>
          </a:p>
          <a:p>
            <a:pPr lvl="1"/>
            <a:r>
              <a:rPr kumimoji="1" lang="ja-JP" altLang="en-US" dirty="0"/>
              <a:t>「大変満足」の比率はそもそもの目標値である</a:t>
            </a:r>
            <a:r>
              <a:rPr kumimoji="1" lang="en-US" altLang="ja-JP" dirty="0"/>
              <a:t>25%</a:t>
            </a:r>
            <a:r>
              <a:rPr kumimoji="1" lang="ja-JP" altLang="en-US" dirty="0"/>
              <a:t>を超えているが、昨年より</a:t>
            </a:r>
            <a:r>
              <a:rPr kumimoji="1" lang="en-US" altLang="ja-JP" dirty="0"/>
              <a:t>5</a:t>
            </a:r>
            <a:r>
              <a:rPr kumimoji="1" lang="ja-JP" altLang="en-US" dirty="0"/>
              <a:t>ポイント減少した。</a:t>
            </a:r>
            <a:endParaRPr kumimoji="1" lang="en-US" altLang="ja-JP" dirty="0"/>
          </a:p>
          <a:p>
            <a:pPr lvl="1"/>
            <a:r>
              <a:rPr kumimoji="1" lang="ja-JP" altLang="en-US" dirty="0"/>
              <a:t>本年度は、全国観光圏全体の総合満足度（大変満足）のスコアが上昇していることもあり、全国平均を</a:t>
            </a:r>
            <a:r>
              <a:rPr kumimoji="1" lang="en-US" altLang="ja-JP" dirty="0"/>
              <a:t>4</a:t>
            </a:r>
            <a:r>
              <a:rPr kumimoji="1" lang="ja-JP" altLang="en-US" dirty="0"/>
              <a:t>ポイント程度下回っている。</a:t>
            </a:r>
            <a:endParaRPr lang="en-US" altLang="ja-JP" dirty="0"/>
          </a:p>
          <a:p>
            <a:pPr lvl="1"/>
            <a:r>
              <a:rPr lang="ja-JP" altLang="en-US" dirty="0"/>
              <a:t>紹介意向（大変そう思う）も同様の傾向・水準である。</a:t>
            </a:r>
            <a:endParaRPr lang="en-US" altLang="ja-JP" dirty="0"/>
          </a:p>
          <a:p>
            <a:pPr lvl="1"/>
            <a:r>
              <a:rPr lang="ja-JP" altLang="en-US" dirty="0"/>
              <a:t>なお、消費金額は日帰り、宿泊とも順調に回復している。</a:t>
            </a:r>
            <a:endParaRPr lang="en-US" altLang="ja-JP" dirty="0"/>
          </a:p>
          <a:p>
            <a:pPr lvl="4"/>
            <a:endParaRPr kumimoji="1" lang="en-US" altLang="ja-JP" dirty="0"/>
          </a:p>
          <a:p>
            <a:r>
              <a:rPr lang="ja-JP" altLang="en-US" dirty="0"/>
              <a:t>コロナ禍の状況下で、今年度はリピート率が一昨年度の水準に戻り、「夫婦」のシェアが伸びた。</a:t>
            </a:r>
            <a:endParaRPr lang="en-US" altLang="ja-JP" dirty="0"/>
          </a:p>
          <a:p>
            <a:pPr lvl="1"/>
            <a:r>
              <a:rPr lang="ja-JP" altLang="en-US" dirty="0"/>
              <a:t>貴観光圏の「リピーター・計」の比率は上昇し、一昨年の水準に戻っている。</a:t>
            </a:r>
            <a:endParaRPr lang="en-US" altLang="ja-JP" dirty="0"/>
          </a:p>
          <a:p>
            <a:pPr lvl="1"/>
            <a:r>
              <a:rPr kumimoji="1" lang="ja-JP" altLang="en-US" dirty="0"/>
              <a:t>貴観光圏の</a:t>
            </a:r>
            <a:r>
              <a:rPr lang="ja-JP" altLang="en-US" dirty="0"/>
              <a:t>「日帰り・計」の比率は若干減少したが、小幅の変化である。なお、全国観光圏と比べると「日帰り・計」の比率が高い。</a:t>
            </a:r>
            <a:endParaRPr lang="en-US" altLang="ja-JP" dirty="0"/>
          </a:p>
          <a:p>
            <a:pPr lvl="1"/>
            <a:r>
              <a:rPr lang="ja-JP" altLang="en-US" dirty="0"/>
              <a:t>昨年度は「子供連れ・計」が大幅に減少し、「夫婦」「カップル」が増加したが、</a:t>
            </a:r>
            <a:r>
              <a:rPr kumimoji="1" lang="ja-JP" altLang="en-US" dirty="0"/>
              <a:t>今年度はさらにその傾向が強くなった。トップシェアは「夫婦」である。</a:t>
            </a:r>
            <a:endParaRPr lang="en-US" altLang="ja-JP" dirty="0"/>
          </a:p>
          <a:p>
            <a:pPr lvl="4"/>
            <a:endParaRPr kumimoji="1" lang="en-US" altLang="ja-JP" dirty="0"/>
          </a:p>
          <a:p>
            <a:r>
              <a:rPr kumimoji="1" lang="ja-JP" altLang="en-US" dirty="0"/>
              <a:t>まず、昨年度と同様、上記の傾向（「リピーター」</a:t>
            </a:r>
            <a:r>
              <a:rPr lang="ja-JP" altLang="en-US" dirty="0"/>
              <a:t>、「夫婦」「友人」</a:t>
            </a:r>
            <a:r>
              <a:rPr kumimoji="1" lang="ja-JP" altLang="en-US" dirty="0"/>
              <a:t>が伸び、「子供連れ・計」の割合が減少）についてご確認いただきたい。</a:t>
            </a:r>
            <a:endParaRPr kumimoji="1" lang="en-US" altLang="ja-JP" dirty="0"/>
          </a:p>
          <a:p>
            <a:pPr lvl="1"/>
            <a:r>
              <a:rPr lang="ja-JP" altLang="en-US" dirty="0"/>
              <a:t>過去、貴観光圏は</a:t>
            </a:r>
            <a:r>
              <a:rPr kumimoji="1" lang="ja-JP" altLang="en-US" dirty="0"/>
              <a:t>「子供連れ・計」の割合が非常に大きかったし、「将来のリピーター育成」の観点からも同層の満足度向上がひとつの</a:t>
            </a:r>
            <a:r>
              <a:rPr kumimoji="1" lang="en-US" altLang="ja-JP" dirty="0"/>
              <a:t>KPI</a:t>
            </a:r>
            <a:r>
              <a:rPr kumimoji="1" lang="ja-JP" altLang="en-US" dirty="0"/>
              <a:t>だった。</a:t>
            </a:r>
            <a:endParaRPr kumimoji="1" lang="en-US" altLang="ja-JP" dirty="0"/>
          </a:p>
          <a:p>
            <a:pPr lvl="1"/>
            <a:r>
              <a:rPr lang="en-US" altLang="ja-JP" dirty="0"/>
              <a:t>2</a:t>
            </a:r>
            <a:r>
              <a:rPr lang="ja-JP" altLang="en-US" dirty="0"/>
              <a:t>年連続で「夫婦」のシェアが上昇し、今年度はトップシェアとなった。その流れの中で、総合満足度が減少していることを認識される必要がある。</a:t>
            </a:r>
            <a:endParaRPr kumimoji="1" lang="en-US" altLang="ja-JP" dirty="0"/>
          </a:p>
          <a:p>
            <a:pPr lvl="1"/>
            <a:r>
              <a:rPr lang="ja-JP" altLang="en-US" dirty="0"/>
              <a:t>コロナ禍の動きは予想しづらく、現実には両睨みで施策を検討されるほかはないと思われるが、少なくとも「日帰り」、「夫婦」といった短期・少人数への対応策が本格的に検討される</a:t>
            </a:r>
            <a:br>
              <a:rPr lang="en-US" altLang="ja-JP" dirty="0"/>
            </a:br>
            <a:r>
              <a:rPr lang="ja-JP" altLang="en-US" dirty="0"/>
              <a:t>段階だと考えられる。</a:t>
            </a:r>
            <a:endParaRPr lang="en-US" altLang="ja-JP" dirty="0"/>
          </a:p>
          <a:p>
            <a:pPr lvl="4"/>
            <a:endParaRPr lang="en-US" altLang="ja-JP" dirty="0"/>
          </a:p>
          <a:p>
            <a:r>
              <a:rPr lang="ja-JP" altLang="en-US" dirty="0"/>
              <a:t>調査結果からの最大の課題は、</a:t>
            </a:r>
            <a:r>
              <a:rPr lang="en-US" altLang="ja-JP" dirty="0"/>
              <a:t>【</a:t>
            </a:r>
            <a:r>
              <a:rPr lang="ja-JP" altLang="en-US" dirty="0"/>
              <a:t>宿泊施設</a:t>
            </a:r>
            <a:r>
              <a:rPr lang="en-US" altLang="ja-JP" dirty="0"/>
              <a:t>】</a:t>
            </a:r>
            <a:r>
              <a:rPr lang="ja-JP" altLang="en-US" dirty="0"/>
              <a:t>の評価の向上。</a:t>
            </a:r>
            <a:r>
              <a:rPr lang="en-US" altLang="ja-JP" dirty="0"/>
              <a:t>【</a:t>
            </a:r>
            <a:r>
              <a:rPr lang="ja-JP" altLang="en-US" dirty="0"/>
              <a:t>体験プログラム・ツアー</a:t>
            </a:r>
            <a:r>
              <a:rPr lang="en-US" altLang="ja-JP" dirty="0"/>
              <a:t>】</a:t>
            </a:r>
            <a:r>
              <a:rPr lang="ja-JP" altLang="en-US" dirty="0"/>
              <a:t>も要検討。</a:t>
            </a:r>
            <a:endParaRPr lang="en-US" altLang="ja-JP" dirty="0"/>
          </a:p>
          <a:p>
            <a:pPr lvl="1"/>
            <a:r>
              <a:rPr lang="ja-JP" altLang="en-US" dirty="0"/>
              <a:t>来年度にかけての第一の課題である。</a:t>
            </a:r>
            <a:endParaRPr lang="en-US" altLang="ja-JP" dirty="0"/>
          </a:p>
          <a:p>
            <a:pPr lvl="1"/>
            <a:r>
              <a:rPr lang="ja-JP" altLang="en-US" dirty="0"/>
              <a:t>貴観光圏は、</a:t>
            </a:r>
            <a:r>
              <a:rPr lang="en-US" altLang="ja-JP" dirty="0"/>
              <a:t>『</a:t>
            </a:r>
            <a:r>
              <a:rPr lang="ja-JP" altLang="en-US" dirty="0"/>
              <a:t>自然景観や雰囲気が感じられた</a:t>
            </a:r>
            <a:r>
              <a:rPr lang="en-US" altLang="ja-JP" dirty="0"/>
              <a:t>』</a:t>
            </a:r>
            <a:r>
              <a:rPr lang="ja-JP" altLang="en-US" dirty="0"/>
              <a:t>の比率が高いことを生命線とし、</a:t>
            </a:r>
            <a:r>
              <a:rPr lang="en-US" altLang="ja-JP" dirty="0"/>
              <a:t>【</a:t>
            </a:r>
            <a:r>
              <a:rPr lang="ja-JP" altLang="en-US" dirty="0"/>
              <a:t>宿泊施設</a:t>
            </a:r>
            <a:r>
              <a:rPr lang="en-US" altLang="ja-JP" dirty="0"/>
              <a:t>】【</a:t>
            </a:r>
            <a:r>
              <a:rPr lang="ja-JP" altLang="en-US" dirty="0"/>
              <a:t>食事・飲食店</a:t>
            </a:r>
            <a:r>
              <a:rPr lang="en-US" altLang="ja-JP" dirty="0"/>
              <a:t>】【</a:t>
            </a:r>
            <a:r>
              <a:rPr lang="ja-JP" altLang="en-US" dirty="0"/>
              <a:t>物販・土産施設</a:t>
            </a:r>
            <a:r>
              <a:rPr lang="en-US" altLang="ja-JP" dirty="0"/>
              <a:t>】</a:t>
            </a:r>
            <a:r>
              <a:rPr lang="ja-JP" altLang="en-US" dirty="0"/>
              <a:t>だけでなく、</a:t>
            </a:r>
            <a:r>
              <a:rPr lang="en-US" altLang="ja-JP" dirty="0"/>
              <a:t>【</a:t>
            </a:r>
            <a:r>
              <a:rPr lang="ja-JP" altLang="en-US" dirty="0"/>
              <a:t>体験プログラム・ツアー</a:t>
            </a:r>
            <a:r>
              <a:rPr lang="en-US" altLang="ja-JP" dirty="0"/>
              <a:t>】</a:t>
            </a:r>
            <a:r>
              <a:rPr lang="ja-JP" altLang="en-US" dirty="0"/>
              <a:t>を着実に改善することで総合満足度ほかの評価を得てきた。</a:t>
            </a:r>
            <a:endParaRPr lang="en-US" altLang="ja-JP" dirty="0"/>
          </a:p>
          <a:p>
            <a:pPr lvl="1"/>
            <a:r>
              <a:rPr lang="ja-JP" altLang="en-US" dirty="0"/>
              <a:t>今年度も、</a:t>
            </a:r>
            <a:r>
              <a:rPr lang="en-US" altLang="ja-JP" dirty="0"/>
              <a:t>【</a:t>
            </a:r>
            <a:r>
              <a:rPr lang="ja-JP" altLang="en-US" dirty="0"/>
              <a:t>食事・飲食店</a:t>
            </a:r>
            <a:r>
              <a:rPr lang="en-US" altLang="ja-JP" dirty="0"/>
              <a:t>】【</a:t>
            </a:r>
            <a:r>
              <a:rPr lang="ja-JP" altLang="en-US" dirty="0"/>
              <a:t>物販・土産施設</a:t>
            </a:r>
            <a:r>
              <a:rPr lang="en-US" altLang="ja-JP" dirty="0"/>
              <a:t>】</a:t>
            </a:r>
            <a:r>
              <a:rPr lang="ja-JP" altLang="en-US" dirty="0"/>
              <a:t>の比率自体は昨年度から改善された項目もある。ただし、</a:t>
            </a:r>
            <a:r>
              <a:rPr lang="en-US" altLang="ja-JP" dirty="0"/>
              <a:t>【</a:t>
            </a:r>
            <a:r>
              <a:rPr lang="ja-JP" altLang="en-US" dirty="0"/>
              <a:t>宿泊施設</a:t>
            </a:r>
            <a:r>
              <a:rPr lang="en-US" altLang="ja-JP" dirty="0"/>
              <a:t>】</a:t>
            </a:r>
            <a:r>
              <a:rPr lang="ja-JP" altLang="en-US" dirty="0"/>
              <a:t>の</a:t>
            </a:r>
            <a:r>
              <a:rPr lang="en-US" altLang="ja-JP" dirty="0"/>
              <a:t>2</a:t>
            </a:r>
            <a:r>
              <a:rPr lang="ja-JP" altLang="en-US" dirty="0"/>
              <a:t>項目は昨年度よりも比率が下がり、全国観光圏の平均と比較しても相対的に低い評価にとどまっている。</a:t>
            </a:r>
            <a:endParaRPr lang="en-US" altLang="ja-JP" dirty="0"/>
          </a:p>
          <a:p>
            <a:pPr lvl="1"/>
            <a:r>
              <a:rPr lang="ja-JP" altLang="en-US" dirty="0"/>
              <a:t>前回、「主要ターゲット層が変化すれば、評価ポイントも変化することに留意される必要がある」とコメントさせていただいたが、この観点からの対策をどう講じるかの検討が必要だと考えられる。</a:t>
            </a:r>
            <a:endParaRPr lang="en-US" altLang="ja-JP" dirty="0"/>
          </a:p>
          <a:p>
            <a:pPr lvl="1"/>
            <a:r>
              <a:rPr lang="ja-JP" altLang="en-US" dirty="0"/>
              <a:t>つまり、</a:t>
            </a:r>
            <a:r>
              <a:rPr lang="en-US" altLang="ja-JP" dirty="0"/>
              <a:t>【</a:t>
            </a:r>
            <a:r>
              <a:rPr lang="ja-JP" altLang="en-US" dirty="0"/>
              <a:t>体験プログラム・ツアー</a:t>
            </a:r>
            <a:r>
              <a:rPr lang="en-US" altLang="ja-JP" dirty="0"/>
              <a:t>】</a:t>
            </a:r>
            <a:r>
              <a:rPr lang="ja-JP" altLang="en-US" dirty="0"/>
              <a:t>の</a:t>
            </a:r>
            <a:r>
              <a:rPr lang="en-US" altLang="ja-JP" dirty="0"/>
              <a:t>2</a:t>
            </a:r>
            <a:r>
              <a:rPr lang="ja-JP" altLang="en-US" dirty="0"/>
              <a:t>項目の比率の相対的低さも含めて、「夫婦」というメインターゲットにどのように対応すべきかを検討されるべきであると考える。</a:t>
            </a:r>
            <a:endParaRPr lang="en-US" altLang="ja-JP" dirty="0"/>
          </a:p>
          <a:p>
            <a:pPr lvl="4"/>
            <a:endParaRPr lang="en-US" altLang="ja-JP" dirty="0"/>
          </a:p>
          <a:p>
            <a:r>
              <a:rPr lang="en-US" altLang="ja-JP" dirty="0"/>
              <a:t>『</a:t>
            </a:r>
            <a:r>
              <a:rPr lang="ja-JP" altLang="en-US" dirty="0"/>
              <a:t>観光系のサイト・ブログ</a:t>
            </a:r>
            <a:r>
              <a:rPr lang="en-US" altLang="ja-JP" dirty="0"/>
              <a:t>』</a:t>
            </a:r>
            <a:r>
              <a:rPr lang="ja-JP" altLang="en-US" dirty="0"/>
              <a:t>や</a:t>
            </a:r>
            <a:r>
              <a:rPr lang="en-US" altLang="ja-JP" dirty="0"/>
              <a:t>『SNS』</a:t>
            </a:r>
            <a:r>
              <a:rPr lang="ja-JP" altLang="en-US" dirty="0"/>
              <a:t>などのインターネット上の情報の充実も大事な施策分野であるが、来訪者自身の評価が最重要。</a:t>
            </a:r>
            <a:endParaRPr lang="en-US" altLang="ja-JP" dirty="0"/>
          </a:p>
          <a:p>
            <a:pPr lvl="1"/>
            <a:r>
              <a:rPr lang="ja-JP" altLang="en-US" dirty="0"/>
              <a:t>同行者の「夫婦」「カップル」「友だち」の比率が無視できなくなった状況下で、</a:t>
            </a:r>
            <a:r>
              <a:rPr lang="en-US" altLang="ja-JP" dirty="0"/>
              <a:t>『</a:t>
            </a:r>
            <a:r>
              <a:rPr lang="ja-JP" altLang="en-US" dirty="0"/>
              <a:t>観光系のサイト・ブログ</a:t>
            </a:r>
            <a:r>
              <a:rPr lang="en-US" altLang="ja-JP" dirty="0"/>
              <a:t>』</a:t>
            </a:r>
            <a:r>
              <a:rPr lang="ja-JP" altLang="en-US" dirty="0"/>
              <a:t>や</a:t>
            </a:r>
            <a:r>
              <a:rPr lang="en-US" altLang="ja-JP" dirty="0"/>
              <a:t>『SNS』</a:t>
            </a:r>
            <a:r>
              <a:rPr lang="ja-JP" altLang="en-US" dirty="0"/>
              <a:t>の比率が上昇を続けている。</a:t>
            </a:r>
            <a:endParaRPr lang="en-US" altLang="ja-JP" dirty="0"/>
          </a:p>
          <a:p>
            <a:pPr lvl="1"/>
            <a:r>
              <a:rPr lang="ja-JP" altLang="en-US" dirty="0"/>
              <a:t>しかし、最も利用率が伸びたのは</a:t>
            </a:r>
            <a:r>
              <a:rPr lang="en-US" altLang="ja-JP" dirty="0"/>
              <a:t>『</a:t>
            </a:r>
            <a:r>
              <a:rPr lang="ja-JP" altLang="en-US" dirty="0"/>
              <a:t>以前来訪した際の自身の経験</a:t>
            </a:r>
            <a:r>
              <a:rPr lang="en-US" altLang="ja-JP" dirty="0"/>
              <a:t>』</a:t>
            </a:r>
            <a:r>
              <a:rPr lang="ja-JP" altLang="en-US" dirty="0"/>
              <a:t>である。</a:t>
            </a:r>
            <a:endParaRPr lang="en-US" altLang="ja-JP" dirty="0"/>
          </a:p>
          <a:p>
            <a:pPr lvl="1"/>
            <a:r>
              <a:rPr lang="ja-JP" altLang="en-US" dirty="0"/>
              <a:t>貴観光圏は全国でもリピーター比率が高い観光圏のひとつであるが、この層の総合満足度を上げることが安定的な顧客を確保するうえで極めて重要である。</a:t>
            </a:r>
            <a:endParaRPr lang="en-US" altLang="ja-JP" dirty="0"/>
          </a:p>
          <a:p>
            <a:endParaRPr lang="ja-JP" altLang="en-US" dirty="0"/>
          </a:p>
        </p:txBody>
      </p:sp>
      <p:sp>
        <p:nvSpPr>
          <p:cNvPr id="5" name="フッター プレースホルダー 4"/>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6" name="スライド番号プレースホルダー 5"/>
          <p:cNvSpPr>
            <a:spLocks noGrp="1"/>
          </p:cNvSpPr>
          <p:nvPr>
            <p:ph type="sldNum" sz="quarter" idx="11"/>
          </p:nvPr>
        </p:nvSpPr>
        <p:spPr/>
        <p:txBody>
          <a:bodyPr/>
          <a:lstStyle/>
          <a:p>
            <a:fld id="{4D60EF71-05AA-4881-83F2-D0787127C5CA}" type="slidenum">
              <a:rPr lang="en-US" altLang="ja-JP" smtClean="0"/>
              <a:pPr/>
              <a:t>26</a:t>
            </a:fld>
            <a:endParaRPr lang="en-US" altLang="ja-JP"/>
          </a:p>
        </p:txBody>
      </p:sp>
    </p:spTree>
    <p:extLst>
      <p:ext uri="{BB962C8B-B14F-4D97-AF65-F5344CB8AC3E}">
        <p14:creationId xmlns:p14="http://schemas.microsoft.com/office/powerpoint/2010/main" val="1899212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F47D98-FE56-4213-8489-EDFD8BC789E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B4FFA91C-7DE0-4B52-B36C-BEBE274B8EBE}"/>
              </a:ext>
            </a:extLst>
          </p:cNvPr>
          <p:cNvSpPr>
            <a:spLocks noGrp="1"/>
          </p:cNvSpPr>
          <p:nvPr>
            <p:ph type="body"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F6AA2AD3-FDFD-4EA5-B5B8-C70766C8726F}"/>
              </a:ext>
            </a:extLst>
          </p:cNvPr>
          <p:cNvSpPr>
            <a:spLocks noGrp="1"/>
          </p:cNvSpPr>
          <p:nvPr>
            <p:ph type="ftr" sz="quarter" idx="10"/>
          </p:nvPr>
        </p:nvSpPr>
        <p:spPr/>
        <p:txBody>
          <a:bodyPr/>
          <a:lstStyle/>
          <a:p>
            <a:r>
              <a:rPr lang="en-US" altLang="zh-TW"/>
              <a:t>【2021</a:t>
            </a:r>
            <a:r>
              <a:rPr lang="zh-TW" altLang="en-US"/>
              <a:t>年度</a:t>
            </a:r>
            <a:r>
              <a:rPr lang="en-US" altLang="zh-TW"/>
              <a:t>】</a:t>
            </a:r>
            <a:r>
              <a:rPr lang="zh-TW" altLang="en-US"/>
              <a:t>来訪者満足度調査</a:t>
            </a:r>
            <a:endParaRPr lang="en-US" altLang="ja-JP" dirty="0"/>
          </a:p>
        </p:txBody>
      </p:sp>
      <p:sp>
        <p:nvSpPr>
          <p:cNvPr id="5" name="スライド番号プレースホルダー 4">
            <a:extLst>
              <a:ext uri="{FF2B5EF4-FFF2-40B4-BE49-F238E27FC236}">
                <a16:creationId xmlns:a16="http://schemas.microsoft.com/office/drawing/2014/main" id="{1A0FCAE5-ECEF-47E7-90D1-6AA1F3A8BA11}"/>
              </a:ext>
            </a:extLst>
          </p:cNvPr>
          <p:cNvSpPr>
            <a:spLocks noGrp="1"/>
          </p:cNvSpPr>
          <p:nvPr>
            <p:ph type="sldNum" sz="quarter" idx="11"/>
          </p:nvPr>
        </p:nvSpPr>
        <p:spPr/>
        <p:txBody>
          <a:bodyPr/>
          <a:lstStyle/>
          <a:p>
            <a:fld id="{4C61DD7A-5600-49A5-A932-0B0465818850}" type="slidenum">
              <a:rPr lang="en-US" altLang="ja-JP" smtClean="0"/>
              <a:pPr/>
              <a:t>27</a:t>
            </a:fld>
            <a:endParaRPr lang="en-US" altLang="ja-JP"/>
          </a:p>
        </p:txBody>
      </p:sp>
    </p:spTree>
    <p:extLst>
      <p:ext uri="{BB962C8B-B14F-4D97-AF65-F5344CB8AC3E}">
        <p14:creationId xmlns:p14="http://schemas.microsoft.com/office/powerpoint/2010/main" val="3453562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p:txBody>
          <a:bodyPr>
            <a:normAutofit/>
          </a:bodyPr>
          <a:lstStyle/>
          <a:p>
            <a:pPr>
              <a:tabLst>
                <a:tab pos="4466162" algn="r"/>
              </a:tabLst>
            </a:pPr>
            <a:r>
              <a:rPr lang="ja-JP" altLang="en-US" dirty="0"/>
              <a:t>付録）１</a:t>
            </a:r>
            <a:r>
              <a:rPr lang="en-US" altLang="ja-JP" dirty="0"/>
              <a:t>.</a:t>
            </a:r>
            <a:r>
              <a:rPr lang="ja-JP" altLang="en-US" dirty="0"/>
              <a:t>調査票</a:t>
            </a:r>
            <a:endParaRPr lang="en-US" altLang="ja-JP" dirty="0"/>
          </a:p>
        </p:txBody>
      </p:sp>
      <p:sp>
        <p:nvSpPr>
          <p:cNvPr id="2" name="サブタイトル 1"/>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3425497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a:p>
        </p:txBody>
      </p:sp>
      <p:sp>
        <p:nvSpPr>
          <p:cNvPr id="4" name="コンテンツ プレースホルダー 3"/>
          <p:cNvSpPr>
            <a:spLocks noGrp="1"/>
          </p:cNvSpPr>
          <p:nvPr>
            <p:ph sz="half" idx="1"/>
          </p:nvPr>
        </p:nvSpPr>
        <p:spPr>
          <a:xfrm>
            <a:off x="41275" y="528160"/>
            <a:ext cx="4870450" cy="538609"/>
          </a:xfrm>
        </p:spPr>
        <p:txBody>
          <a:bodyPr/>
          <a:lstStyle/>
          <a:p>
            <a:pPr marL="0" indent="0">
              <a:buNone/>
            </a:pPr>
            <a:r>
              <a:rPr kumimoji="1" lang="en-US" altLang="ja-JP" dirty="0">
                <a:solidFill>
                  <a:schemeClr val="accent2"/>
                </a:solidFill>
              </a:rPr>
              <a:t>※</a:t>
            </a:r>
            <a:r>
              <a:rPr kumimoji="1" lang="ja-JP" altLang="en-US" dirty="0">
                <a:solidFill>
                  <a:schemeClr val="accent2"/>
                </a:solidFill>
              </a:rPr>
              <a:t>調査票の質問項目は（問</a:t>
            </a:r>
            <a:r>
              <a:rPr kumimoji="1" lang="en-US" altLang="ja-JP" dirty="0">
                <a:solidFill>
                  <a:schemeClr val="accent2"/>
                </a:solidFill>
              </a:rPr>
              <a:t>12</a:t>
            </a:r>
            <a:r>
              <a:rPr kumimoji="1" lang="ja-JP" altLang="en-US" dirty="0">
                <a:solidFill>
                  <a:schemeClr val="accent2"/>
                </a:solidFill>
              </a:rPr>
              <a:t>を除いて）全地域共通になっております</a:t>
            </a:r>
            <a:endParaRPr kumimoji="1" lang="en-US" altLang="ja-JP" dirty="0">
              <a:solidFill>
                <a:schemeClr val="accent2"/>
              </a:solidFill>
            </a:endParaRPr>
          </a:p>
          <a:p>
            <a:endParaRPr kumimoji="1" lang="ja-JP" altLang="en-US" dirty="0"/>
          </a:p>
        </p:txBody>
      </p:sp>
      <p:sp>
        <p:nvSpPr>
          <p:cNvPr id="6" name="フッター プレースホルダー 5"/>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7" name="スライド番号プレースホルダー 6"/>
          <p:cNvSpPr>
            <a:spLocks noGrp="1"/>
          </p:cNvSpPr>
          <p:nvPr>
            <p:ph type="sldNum" sz="quarter" idx="11"/>
          </p:nvPr>
        </p:nvSpPr>
        <p:spPr/>
        <p:txBody>
          <a:bodyPr/>
          <a:lstStyle/>
          <a:p>
            <a:fld id="{4D60EF71-05AA-4881-83F2-D0787127C5CA}" type="slidenum">
              <a:rPr lang="en-US" altLang="ja-JP" smtClean="0"/>
              <a:pPr/>
              <a:t>29</a:t>
            </a:fld>
            <a:endParaRPr lang="en-US" altLang="ja-JP"/>
          </a:p>
        </p:txBody>
      </p:sp>
      <p:sp>
        <p:nvSpPr>
          <p:cNvPr id="10" name="正方形/長方形 9">
            <a:extLst>
              <a:ext uri="{FF2B5EF4-FFF2-40B4-BE49-F238E27FC236}">
                <a16:creationId xmlns:a16="http://schemas.microsoft.com/office/drawing/2014/main" id="{11304697-F012-4D14-AF77-5007E4A579DB}"/>
              </a:ext>
            </a:extLst>
          </p:cNvPr>
          <p:cNvSpPr/>
          <p:nvPr/>
        </p:nvSpPr>
        <p:spPr bwMode="auto">
          <a:xfrm>
            <a:off x="360210" y="779958"/>
            <a:ext cx="4412973" cy="5922978"/>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endParaRPr>
          </a:p>
        </p:txBody>
      </p:sp>
      <p:sp>
        <p:nvSpPr>
          <p:cNvPr id="11" name="正方形/長方形 10">
            <a:extLst>
              <a:ext uri="{FF2B5EF4-FFF2-40B4-BE49-F238E27FC236}">
                <a16:creationId xmlns:a16="http://schemas.microsoft.com/office/drawing/2014/main" id="{0F7A5E6B-9FF7-4220-9E06-4A71388A2728}"/>
              </a:ext>
            </a:extLst>
          </p:cNvPr>
          <p:cNvSpPr/>
          <p:nvPr/>
        </p:nvSpPr>
        <p:spPr bwMode="auto">
          <a:xfrm>
            <a:off x="5106313" y="779958"/>
            <a:ext cx="4412973" cy="5922978"/>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id="{76D6BA18-6992-49DB-8C69-2984EE666EBF}"/>
              </a:ext>
            </a:extLst>
          </p:cNvPr>
          <p:cNvPicPr>
            <a:picLocks noChangeAspect="1"/>
          </p:cNvPicPr>
          <p:nvPr/>
        </p:nvPicPr>
        <p:blipFill>
          <a:blip r:embed="rId2"/>
          <a:stretch>
            <a:fillRect/>
          </a:stretch>
        </p:blipFill>
        <p:spPr>
          <a:xfrm>
            <a:off x="428172" y="837670"/>
            <a:ext cx="4219042" cy="5867705"/>
          </a:xfrm>
          <a:prstGeom prst="rect">
            <a:avLst/>
          </a:prstGeom>
        </p:spPr>
      </p:pic>
      <p:pic>
        <p:nvPicPr>
          <p:cNvPr id="9" name="図 8">
            <a:extLst>
              <a:ext uri="{FF2B5EF4-FFF2-40B4-BE49-F238E27FC236}">
                <a16:creationId xmlns:a16="http://schemas.microsoft.com/office/drawing/2014/main" id="{97757242-8DA8-473B-93AC-AE52F43FEB5E}"/>
              </a:ext>
            </a:extLst>
          </p:cNvPr>
          <p:cNvPicPr>
            <a:picLocks noChangeAspect="1"/>
          </p:cNvPicPr>
          <p:nvPr/>
        </p:nvPicPr>
        <p:blipFill>
          <a:blip r:embed="rId3"/>
          <a:stretch>
            <a:fillRect/>
          </a:stretch>
        </p:blipFill>
        <p:spPr>
          <a:xfrm>
            <a:off x="5230660" y="835956"/>
            <a:ext cx="4137660" cy="5943600"/>
          </a:xfrm>
          <a:prstGeom prst="rect">
            <a:avLst/>
          </a:prstGeom>
        </p:spPr>
      </p:pic>
    </p:spTree>
    <p:extLst>
      <p:ext uri="{BB962C8B-B14F-4D97-AF65-F5344CB8AC3E}">
        <p14:creationId xmlns:p14="http://schemas.microsoft.com/office/powerpoint/2010/main" val="160762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目次</a:t>
            </a:r>
          </a:p>
        </p:txBody>
      </p:sp>
      <p:sp>
        <p:nvSpPr>
          <p:cNvPr id="3" name="テキスト プレースホルダー 2"/>
          <p:cNvSpPr>
            <a:spLocks noGrp="1"/>
          </p:cNvSpPr>
          <p:nvPr>
            <p:ph sz="half" idx="1"/>
          </p:nvPr>
        </p:nvSpPr>
        <p:spPr>
          <a:xfrm>
            <a:off x="41275" y="561600"/>
            <a:ext cx="4870450" cy="4942892"/>
          </a:xfrm>
        </p:spPr>
        <p:txBody>
          <a:bodyPr/>
          <a:lstStyle/>
          <a:p>
            <a:pPr lvl="1">
              <a:tabLst>
                <a:tab pos="4660900" algn="r"/>
              </a:tabLst>
            </a:pPr>
            <a:r>
              <a:rPr kumimoji="1" lang="ja-JP" altLang="en-US" dirty="0"/>
              <a:t>調査概要	</a:t>
            </a:r>
            <a:r>
              <a:rPr kumimoji="1" lang="en-US" altLang="ja-JP" dirty="0"/>
              <a:t>4</a:t>
            </a:r>
          </a:p>
          <a:p>
            <a:pPr lvl="1">
              <a:tabLst>
                <a:tab pos="4660900" algn="r"/>
              </a:tabLst>
            </a:pPr>
            <a:endParaRPr kumimoji="1" lang="en-US" altLang="ja-JP" dirty="0"/>
          </a:p>
          <a:p>
            <a:pPr>
              <a:tabLst>
                <a:tab pos="4660900" algn="r"/>
              </a:tabLst>
            </a:pPr>
            <a:r>
              <a:rPr lang="ja-JP" altLang="en-US" dirty="0"/>
              <a:t>回答者プロフィール	</a:t>
            </a:r>
            <a:r>
              <a:rPr lang="en-US" altLang="ja-JP" dirty="0"/>
              <a:t>5</a:t>
            </a:r>
          </a:p>
          <a:p>
            <a:pPr lvl="1">
              <a:tabLst>
                <a:tab pos="4660900" algn="r"/>
              </a:tabLst>
            </a:pPr>
            <a:r>
              <a:rPr lang="ja-JP" altLang="en-US" dirty="0"/>
              <a:t>１．基本属性	</a:t>
            </a:r>
            <a:r>
              <a:rPr lang="en-US" altLang="ja-JP" dirty="0"/>
              <a:t>6</a:t>
            </a:r>
          </a:p>
          <a:p>
            <a:pPr lvl="1">
              <a:tabLst>
                <a:tab pos="4660900" algn="r"/>
              </a:tabLst>
            </a:pPr>
            <a:r>
              <a:rPr lang="ja-JP" altLang="en-US" dirty="0"/>
              <a:t>２．本地域での滞在時間	</a:t>
            </a:r>
            <a:r>
              <a:rPr lang="en-US" altLang="ja-JP" dirty="0"/>
              <a:t>8</a:t>
            </a:r>
          </a:p>
          <a:p>
            <a:pPr marL="182562" lvl="1" indent="0">
              <a:buNone/>
              <a:tabLst>
                <a:tab pos="717550" algn="l"/>
                <a:tab pos="4660900" algn="r"/>
              </a:tabLst>
            </a:pPr>
            <a:r>
              <a:rPr lang="en-US" altLang="ja-JP" dirty="0"/>
              <a:t>	</a:t>
            </a:r>
            <a:endParaRPr kumimoji="1" lang="en-US" altLang="ja-JP" dirty="0"/>
          </a:p>
          <a:p>
            <a:pPr>
              <a:tabLst>
                <a:tab pos="4660900" algn="r"/>
              </a:tabLst>
            </a:pPr>
            <a:r>
              <a:rPr kumimoji="1" lang="ja-JP" altLang="en-US" dirty="0"/>
              <a:t>調査結果サマリー	</a:t>
            </a:r>
            <a:r>
              <a:rPr lang="ja-JP" altLang="en-US" dirty="0"/>
              <a:t>９</a:t>
            </a:r>
            <a:endParaRPr kumimoji="1" lang="en-US" altLang="ja-JP" dirty="0"/>
          </a:p>
          <a:p>
            <a:pPr lvl="1">
              <a:tabLst>
                <a:tab pos="4660900" algn="r"/>
              </a:tabLst>
            </a:pPr>
            <a:r>
              <a:rPr kumimoji="1" lang="ja-JP" altLang="en-US" dirty="0"/>
              <a:t>調査項目の構造	</a:t>
            </a:r>
            <a:r>
              <a:rPr kumimoji="1" lang="en-US" altLang="ja-JP" dirty="0"/>
              <a:t>11</a:t>
            </a:r>
            <a:endParaRPr lang="en-US" altLang="ja-JP" dirty="0"/>
          </a:p>
          <a:p>
            <a:pPr lvl="1">
              <a:tabLst>
                <a:tab pos="4660900" algn="r"/>
              </a:tabLst>
            </a:pPr>
            <a:r>
              <a:rPr lang="ja-JP" altLang="en-US" dirty="0"/>
              <a:t>１．</a:t>
            </a:r>
            <a:r>
              <a:rPr lang="en-US" altLang="ja-JP" dirty="0"/>
              <a:t>KPI</a:t>
            </a:r>
            <a:r>
              <a:rPr lang="ja-JP" altLang="en-US" dirty="0"/>
              <a:t>（重要指標）の水準把握</a:t>
            </a:r>
            <a:r>
              <a:rPr lang="en-US" altLang="ja-JP" dirty="0"/>
              <a:t>	12</a:t>
            </a:r>
          </a:p>
          <a:p>
            <a:pPr marL="365125" lvl="2" indent="0">
              <a:buNone/>
              <a:tabLst>
                <a:tab pos="809625" algn="l"/>
                <a:tab pos="4660900" algn="r"/>
              </a:tabLst>
            </a:pPr>
            <a:r>
              <a:rPr lang="ja-JP" altLang="en-US" dirty="0"/>
              <a:t>　　　</a:t>
            </a:r>
            <a:r>
              <a:rPr lang="en-US" altLang="ja-JP" dirty="0"/>
              <a:t>	</a:t>
            </a:r>
            <a:r>
              <a:rPr lang="ja-JP" altLang="en-US" dirty="0"/>
              <a:t>①来訪者満足度	</a:t>
            </a:r>
            <a:r>
              <a:rPr lang="en-US" altLang="ja-JP" dirty="0"/>
              <a:t>14</a:t>
            </a:r>
          </a:p>
          <a:p>
            <a:pPr marL="365125" lvl="2" indent="0">
              <a:buNone/>
              <a:tabLst>
                <a:tab pos="809625" algn="l"/>
                <a:tab pos="4660900" algn="r"/>
              </a:tabLst>
            </a:pPr>
            <a:r>
              <a:rPr lang="ja-JP" altLang="en-US" dirty="0"/>
              <a:t>　　　</a:t>
            </a:r>
            <a:r>
              <a:rPr lang="en-US" altLang="ja-JP" dirty="0"/>
              <a:t>	</a:t>
            </a:r>
            <a:r>
              <a:rPr lang="ja-JP" altLang="en-US" dirty="0"/>
              <a:t>②リピーター率（本地域への来訪回数）	</a:t>
            </a:r>
            <a:r>
              <a:rPr lang="en-US" altLang="ja-JP" dirty="0"/>
              <a:t>15</a:t>
            </a:r>
          </a:p>
          <a:p>
            <a:pPr marL="365125" lvl="2" indent="0">
              <a:buNone/>
              <a:tabLst>
                <a:tab pos="809625" algn="l"/>
                <a:tab pos="4660900" algn="r"/>
              </a:tabLst>
            </a:pPr>
            <a:r>
              <a:rPr lang="ja-JP" altLang="en-US" dirty="0"/>
              <a:t>　　　</a:t>
            </a:r>
            <a:r>
              <a:rPr lang="en-US" altLang="ja-JP" dirty="0"/>
              <a:t>	</a:t>
            </a:r>
            <a:r>
              <a:rPr lang="ja-JP" altLang="en-US" dirty="0"/>
              <a:t>③旅行消費額（旅行で使った１人あたりの費用）	</a:t>
            </a:r>
            <a:r>
              <a:rPr lang="en-US" altLang="ja-JP" dirty="0"/>
              <a:t>16</a:t>
            </a:r>
          </a:p>
          <a:p>
            <a:pPr lvl="1">
              <a:tabLst>
                <a:tab pos="4660900" algn="r"/>
              </a:tabLst>
            </a:pPr>
            <a:r>
              <a:rPr lang="ja-JP" altLang="en-US" dirty="0"/>
              <a:t>２．認知されたサービス品質・価値	</a:t>
            </a:r>
            <a:r>
              <a:rPr lang="en-US" altLang="ja-JP" dirty="0"/>
              <a:t>17</a:t>
            </a:r>
          </a:p>
          <a:p>
            <a:pPr lvl="1">
              <a:tabLst>
                <a:tab pos="4660900" algn="r"/>
              </a:tabLst>
            </a:pPr>
            <a:r>
              <a:rPr lang="ja-JP" altLang="en-US" dirty="0"/>
              <a:t>３．地域のコロナ対策への安心度</a:t>
            </a:r>
            <a:r>
              <a:rPr lang="en-US" altLang="ja-JP" dirty="0"/>
              <a:t>	18</a:t>
            </a:r>
          </a:p>
          <a:p>
            <a:pPr lvl="1">
              <a:tabLst>
                <a:tab pos="4660900" algn="r"/>
              </a:tabLst>
            </a:pPr>
            <a:r>
              <a:rPr lang="ja-JP" altLang="en-US" dirty="0"/>
              <a:t>４．来訪者満足度と紹介意向・再来訪意向の関係	</a:t>
            </a:r>
            <a:r>
              <a:rPr lang="en-US" altLang="ja-JP" dirty="0"/>
              <a:t>19</a:t>
            </a:r>
          </a:p>
          <a:p>
            <a:pPr lvl="1">
              <a:tabLst>
                <a:tab pos="4660900" algn="r"/>
              </a:tabLst>
            </a:pPr>
            <a:r>
              <a:rPr lang="ja-JP" altLang="en-US" dirty="0"/>
              <a:t>５．来訪者足度と各評価項目の関係	</a:t>
            </a:r>
            <a:r>
              <a:rPr lang="en-US" altLang="ja-JP" dirty="0"/>
              <a:t>20</a:t>
            </a:r>
          </a:p>
          <a:p>
            <a:pPr lvl="2">
              <a:tabLst>
                <a:tab pos="4660900" algn="r"/>
              </a:tabLst>
            </a:pPr>
            <a:endParaRPr lang="en-US" altLang="ja-JP" dirty="0"/>
          </a:p>
          <a:p>
            <a:pPr marL="182562" lvl="1" indent="0">
              <a:buNone/>
              <a:tabLst>
                <a:tab pos="4665663" algn="r"/>
              </a:tabLst>
            </a:pPr>
            <a:r>
              <a:rPr lang="ja-JP" altLang="en-US" dirty="0"/>
              <a:t>　　参考）再来訪意向と各評価項目の関係	</a:t>
            </a:r>
            <a:r>
              <a:rPr lang="en-US" altLang="ja-JP" dirty="0"/>
              <a:t>22</a:t>
            </a:r>
          </a:p>
          <a:p>
            <a:pPr marL="182562" lvl="1" indent="0">
              <a:buNone/>
              <a:tabLst>
                <a:tab pos="4665663" algn="r"/>
              </a:tabLst>
            </a:pPr>
            <a:r>
              <a:rPr lang="ja-JP" altLang="en-US" dirty="0"/>
              <a:t>　　参考）各評価項目間の関係（相関係数一覧）	</a:t>
            </a:r>
            <a:r>
              <a:rPr lang="en-US" altLang="ja-JP" dirty="0"/>
              <a:t>23</a:t>
            </a:r>
          </a:p>
          <a:p>
            <a:pPr marL="182562" lvl="1" indent="0">
              <a:buNone/>
              <a:tabLst>
                <a:tab pos="4665663" algn="r"/>
              </a:tabLst>
            </a:pPr>
            <a:endParaRPr lang="en-US" altLang="ja-JP" dirty="0"/>
          </a:p>
          <a:p>
            <a:pPr lvl="1">
              <a:tabLst>
                <a:tab pos="4665663" algn="r"/>
              </a:tabLst>
            </a:pPr>
            <a:r>
              <a:rPr lang="ja-JP" altLang="en-US" dirty="0"/>
              <a:t>６．訪問場所やスポット、イベント、体験したこと</a:t>
            </a:r>
            <a:r>
              <a:rPr lang="en-US" altLang="ja-JP" dirty="0"/>
              <a:t>	24</a:t>
            </a:r>
          </a:p>
          <a:p>
            <a:pPr lvl="1">
              <a:tabLst>
                <a:tab pos="4665663" algn="r"/>
              </a:tabLst>
            </a:pPr>
            <a:endParaRPr kumimoji="1" lang="en-US" altLang="ja-JP" dirty="0">
              <a:latin typeface="Meiryo UI" panose="020B0604030504040204" pitchFamily="50" charset="-128"/>
              <a:ea typeface="Meiryo UI" panose="020B0604030504040204" pitchFamily="50" charset="-128"/>
            </a:endParaRPr>
          </a:p>
          <a:p>
            <a:pPr lvl="1">
              <a:tabLst>
                <a:tab pos="4665663" algn="r"/>
              </a:tabLst>
            </a:pPr>
            <a:r>
              <a:rPr lang="ja-JP" altLang="en-US" dirty="0"/>
              <a:t>調査結果からの考察</a:t>
            </a:r>
            <a:r>
              <a:rPr lang="en-US" altLang="ja-JP" dirty="0"/>
              <a:t>	25</a:t>
            </a:r>
          </a:p>
          <a:p>
            <a:pPr lvl="1">
              <a:tabLst>
                <a:tab pos="4665663" algn="r"/>
              </a:tabLst>
            </a:pPr>
            <a:endParaRPr lang="en-US" altLang="ja-JP" dirty="0"/>
          </a:p>
          <a:p>
            <a:pPr lvl="1">
              <a:tabLst>
                <a:tab pos="4665663" algn="r"/>
              </a:tabLst>
            </a:pPr>
            <a:endParaRPr kumimoji="1" lang="en-US" altLang="ja-JP" dirty="0">
              <a:latin typeface="Meiryo UI" panose="020B0604030504040204" pitchFamily="50" charset="-128"/>
              <a:ea typeface="Meiryo UI" panose="020B0604030504040204" pitchFamily="50" charset="-128"/>
            </a:endParaRPr>
          </a:p>
        </p:txBody>
      </p:sp>
      <p:sp>
        <p:nvSpPr>
          <p:cNvPr id="6" name="コンテンツ プレースホルダー 5"/>
          <p:cNvSpPr>
            <a:spLocks noGrp="1"/>
          </p:cNvSpPr>
          <p:nvPr>
            <p:ph sz="half" idx="2"/>
          </p:nvPr>
        </p:nvSpPr>
        <p:spPr>
          <a:xfrm>
            <a:off x="5035550" y="561600"/>
            <a:ext cx="4870450" cy="4693593"/>
          </a:xfrm>
        </p:spPr>
        <p:txBody>
          <a:bodyPr/>
          <a:lstStyle/>
          <a:p>
            <a:pPr>
              <a:tabLst>
                <a:tab pos="4572196" algn="r"/>
              </a:tabLst>
            </a:pPr>
            <a:r>
              <a:rPr lang="ja-JP" altLang="en-US" dirty="0"/>
              <a:t>付録）１</a:t>
            </a:r>
            <a:r>
              <a:rPr lang="en-US" altLang="ja-JP" dirty="0"/>
              <a:t>.</a:t>
            </a:r>
            <a:r>
              <a:rPr lang="ja-JP" altLang="en-US" dirty="0"/>
              <a:t>調査票	</a:t>
            </a:r>
            <a:r>
              <a:rPr lang="en-US" altLang="ja-JP" dirty="0"/>
              <a:t>27</a:t>
            </a:r>
          </a:p>
          <a:p>
            <a:pPr>
              <a:tabLst>
                <a:tab pos="4572196" algn="r"/>
              </a:tabLst>
            </a:pPr>
            <a:endParaRPr lang="en-US" altLang="ja-JP" dirty="0"/>
          </a:p>
          <a:p>
            <a:pPr>
              <a:tabLst>
                <a:tab pos="4572196" algn="r"/>
              </a:tabLst>
            </a:pPr>
            <a:r>
              <a:rPr lang="ja-JP" altLang="en-US" dirty="0"/>
              <a:t>付録）２</a:t>
            </a:r>
            <a:r>
              <a:rPr lang="en-US" altLang="ja-JP" dirty="0"/>
              <a:t>.</a:t>
            </a:r>
            <a:r>
              <a:rPr lang="ja-JP" altLang="en-US" dirty="0"/>
              <a:t>図表データ集：調査結果詳細①　</a:t>
            </a:r>
            <a:r>
              <a:rPr lang="ja-JP" altLang="en-US" sz="1000" b="0" dirty="0"/>
              <a:t>本地域への旅行実態</a:t>
            </a:r>
            <a:r>
              <a:rPr lang="ja-JP" altLang="en-US" dirty="0"/>
              <a:t>	</a:t>
            </a:r>
            <a:r>
              <a:rPr lang="en-US" altLang="ja-JP" dirty="0"/>
              <a:t>31</a:t>
            </a:r>
          </a:p>
          <a:p>
            <a:pPr lvl="1">
              <a:tabLst>
                <a:tab pos="4572196" algn="r"/>
              </a:tabLst>
            </a:pPr>
            <a:r>
              <a:rPr lang="ja-JP" altLang="en-US" dirty="0"/>
              <a:t>１．旅行の同行者	</a:t>
            </a:r>
            <a:r>
              <a:rPr lang="en-US" altLang="ja-JP" dirty="0"/>
              <a:t>32</a:t>
            </a:r>
          </a:p>
          <a:p>
            <a:pPr lvl="1">
              <a:tabLst>
                <a:tab pos="4572196" algn="r"/>
              </a:tabLst>
            </a:pPr>
            <a:r>
              <a:rPr lang="ja-JP" altLang="en-US" dirty="0"/>
              <a:t>２．旅行で利用した移動交通機関	</a:t>
            </a:r>
            <a:r>
              <a:rPr lang="en-US" altLang="ja-JP" dirty="0"/>
              <a:t>33</a:t>
            </a:r>
          </a:p>
          <a:p>
            <a:pPr lvl="1">
              <a:tabLst>
                <a:tab pos="4572196" algn="r"/>
              </a:tabLst>
            </a:pPr>
            <a:r>
              <a:rPr lang="ja-JP" altLang="en-US" dirty="0"/>
              <a:t>３．旅行消費額（旅行で使った１人あたりの費用）	</a:t>
            </a:r>
            <a:r>
              <a:rPr lang="en-US" altLang="ja-JP" dirty="0"/>
              <a:t>34</a:t>
            </a:r>
          </a:p>
          <a:p>
            <a:pPr lvl="1">
              <a:tabLst>
                <a:tab pos="4572196" algn="r"/>
              </a:tabLst>
            </a:pPr>
            <a:r>
              <a:rPr lang="ja-JP" altLang="en-US" dirty="0"/>
              <a:t>４．本地域を選んだ際の情報源	</a:t>
            </a:r>
            <a:r>
              <a:rPr lang="en-US" altLang="ja-JP" dirty="0"/>
              <a:t>40</a:t>
            </a:r>
          </a:p>
          <a:p>
            <a:pPr lvl="1">
              <a:tabLst>
                <a:tab pos="4572196" algn="r"/>
              </a:tabLst>
            </a:pPr>
            <a:r>
              <a:rPr lang="ja-JP" altLang="en-US" dirty="0"/>
              <a:t>５．本地域への来訪回数	</a:t>
            </a:r>
            <a:r>
              <a:rPr lang="en-US" altLang="ja-JP" dirty="0"/>
              <a:t>41</a:t>
            </a:r>
          </a:p>
          <a:p>
            <a:pPr lvl="1">
              <a:tabLst>
                <a:tab pos="4572196" algn="r"/>
              </a:tabLst>
            </a:pPr>
            <a:r>
              <a:rPr lang="ja-JP" altLang="en-US" dirty="0"/>
              <a:t>６．本地域での滞在時間	</a:t>
            </a:r>
            <a:r>
              <a:rPr lang="en-US" altLang="ja-JP" dirty="0"/>
              <a:t>42</a:t>
            </a:r>
          </a:p>
          <a:p>
            <a:pPr lvl="1">
              <a:tabLst>
                <a:tab pos="4572196" algn="r"/>
              </a:tabLst>
            </a:pPr>
            <a:r>
              <a:rPr lang="ja-JP" altLang="en-US" dirty="0"/>
              <a:t>７．旅行先検討時における地域のコロナ対策への重視度</a:t>
            </a:r>
            <a:r>
              <a:rPr lang="en-US" altLang="ja-JP" dirty="0"/>
              <a:t>	43</a:t>
            </a:r>
          </a:p>
          <a:p>
            <a:pPr>
              <a:tabLst>
                <a:tab pos="4572196" algn="r"/>
              </a:tabLst>
            </a:pPr>
            <a:endParaRPr lang="en-US" altLang="ja-JP" dirty="0"/>
          </a:p>
          <a:p>
            <a:pPr>
              <a:tabLst>
                <a:tab pos="4572196" algn="r"/>
              </a:tabLst>
            </a:pPr>
            <a:r>
              <a:rPr lang="ja-JP" altLang="en-US" dirty="0"/>
              <a:t>付録）２</a:t>
            </a:r>
            <a:r>
              <a:rPr lang="en-US" altLang="ja-JP" dirty="0"/>
              <a:t>.</a:t>
            </a:r>
            <a:r>
              <a:rPr lang="ja-JP" altLang="en-US" dirty="0"/>
              <a:t>図表データ集：調査結果詳細②　</a:t>
            </a:r>
            <a:r>
              <a:rPr lang="ja-JP" altLang="en-US" sz="1000" b="0" dirty="0"/>
              <a:t>来訪者の評価</a:t>
            </a:r>
            <a:r>
              <a:rPr lang="ja-JP" altLang="en-US" dirty="0"/>
              <a:t>	</a:t>
            </a:r>
            <a:r>
              <a:rPr lang="en-US" altLang="ja-JP" dirty="0"/>
              <a:t>45</a:t>
            </a:r>
          </a:p>
          <a:p>
            <a:pPr lvl="1">
              <a:tabLst>
                <a:tab pos="4572196" algn="r"/>
              </a:tabLst>
            </a:pPr>
            <a:r>
              <a:rPr lang="ja-JP" altLang="en-US" dirty="0"/>
              <a:t>１．本地域の来訪者満足度　	</a:t>
            </a:r>
            <a:r>
              <a:rPr lang="en-US" altLang="ja-JP" dirty="0"/>
              <a:t>46</a:t>
            </a:r>
          </a:p>
          <a:p>
            <a:pPr lvl="1">
              <a:tabLst>
                <a:tab pos="4572196" algn="r"/>
              </a:tabLst>
            </a:pPr>
            <a:r>
              <a:rPr lang="ja-JP" altLang="en-US" dirty="0"/>
              <a:t>２．本地域の紹介意向	</a:t>
            </a:r>
            <a:r>
              <a:rPr lang="en-US" altLang="ja-JP" dirty="0"/>
              <a:t>47</a:t>
            </a:r>
          </a:p>
          <a:p>
            <a:pPr lvl="1">
              <a:tabLst>
                <a:tab pos="4572196" algn="r"/>
              </a:tabLst>
            </a:pPr>
            <a:r>
              <a:rPr lang="ja-JP" altLang="en-US" dirty="0"/>
              <a:t>３．本地域への１年以内再来訪意向	</a:t>
            </a:r>
            <a:r>
              <a:rPr lang="en-US" altLang="ja-JP" dirty="0"/>
              <a:t>48</a:t>
            </a:r>
          </a:p>
          <a:p>
            <a:pPr lvl="1">
              <a:tabLst>
                <a:tab pos="4572196" algn="r"/>
              </a:tabLst>
            </a:pPr>
            <a:r>
              <a:rPr lang="ja-JP" altLang="en-US" dirty="0"/>
              <a:t>４．認知されたサービス品質・価値</a:t>
            </a:r>
            <a:r>
              <a:rPr lang="en-US" altLang="ja-JP" dirty="0"/>
              <a:t>	49</a:t>
            </a:r>
          </a:p>
          <a:p>
            <a:pPr lvl="1">
              <a:tabLst>
                <a:tab pos="4572196" algn="r"/>
              </a:tabLst>
            </a:pPr>
            <a:r>
              <a:rPr lang="ja-JP" altLang="en-US" dirty="0"/>
              <a:t>５．地域のコロナ対策への安心度</a:t>
            </a:r>
            <a:r>
              <a:rPr lang="en-US" altLang="ja-JP" dirty="0"/>
              <a:t>	56</a:t>
            </a:r>
          </a:p>
          <a:p>
            <a:pPr lvl="1">
              <a:tabLst>
                <a:tab pos="4572196" algn="r"/>
              </a:tabLst>
            </a:pPr>
            <a:r>
              <a:rPr lang="ja-JP" altLang="en-US" dirty="0"/>
              <a:t>６．本地域での観光における不満点・改善点	</a:t>
            </a:r>
            <a:r>
              <a:rPr lang="en-US" altLang="ja-JP" dirty="0"/>
              <a:t>57</a:t>
            </a:r>
          </a:p>
          <a:p>
            <a:pPr marL="714375" lvl="1" indent="-266700">
              <a:buNone/>
              <a:tabLst>
                <a:tab pos="4572196" algn="r"/>
              </a:tabLst>
            </a:pPr>
            <a:r>
              <a:rPr lang="ja-JP" altLang="en-US" dirty="0"/>
              <a:t>・具体的な内容</a:t>
            </a:r>
            <a:r>
              <a:rPr lang="en-US" altLang="ja-JP" dirty="0"/>
              <a:t>	58</a:t>
            </a:r>
          </a:p>
          <a:p>
            <a:pPr marL="714375" lvl="1" indent="-266700">
              <a:buNone/>
              <a:tabLst>
                <a:tab pos="4572196" algn="r"/>
              </a:tabLst>
            </a:pPr>
            <a:endParaRPr lang="en-US" altLang="ja-JP" dirty="0"/>
          </a:p>
          <a:p>
            <a:pPr>
              <a:tabLst>
                <a:tab pos="4483100" algn="r"/>
              </a:tabLst>
            </a:pPr>
            <a:r>
              <a:rPr lang="ja-JP" altLang="en-US" dirty="0"/>
              <a:t>付録）３</a:t>
            </a:r>
            <a:r>
              <a:rPr lang="en-US" altLang="ja-JP" dirty="0"/>
              <a:t>.</a:t>
            </a:r>
            <a:r>
              <a:rPr lang="ja-JP" altLang="en-US" dirty="0"/>
              <a:t>図表データ集：調査結果詳細③	</a:t>
            </a:r>
            <a:r>
              <a:rPr lang="en-US" altLang="ja-JP" dirty="0"/>
              <a:t>59</a:t>
            </a:r>
          </a:p>
          <a:p>
            <a:pPr lvl="1">
              <a:tabLst>
                <a:tab pos="4483100" algn="r"/>
              </a:tabLst>
            </a:pPr>
            <a:r>
              <a:rPr lang="ja-JP" altLang="en-US" dirty="0"/>
              <a:t>１．訪問場所やスポット、イベント、体験したこと	</a:t>
            </a:r>
            <a:r>
              <a:rPr lang="en-US" altLang="ja-JP" dirty="0"/>
              <a:t>60</a:t>
            </a:r>
          </a:p>
          <a:p>
            <a:pPr marL="714375" lvl="1" indent="-533400">
              <a:buNone/>
              <a:tabLst>
                <a:tab pos="4572196" algn="r"/>
              </a:tabLst>
            </a:pPr>
            <a:endParaRPr lang="en-US" altLang="ja-JP"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4C61DD7A-5600-49A5-A932-0B0465818850}" type="slidenum">
              <a:rPr lang="en-US" altLang="ja-JP" smtClean="0"/>
              <a:pPr/>
              <a:t>3</a:t>
            </a:fld>
            <a:endParaRPr lang="en-US" altLang="ja-JP"/>
          </a:p>
        </p:txBody>
      </p:sp>
      <p:sp>
        <p:nvSpPr>
          <p:cNvPr id="11" name="テキスト ボックス 10">
            <a:extLst>
              <a:ext uri="{FF2B5EF4-FFF2-40B4-BE49-F238E27FC236}">
                <a16:creationId xmlns:a16="http://schemas.microsoft.com/office/drawing/2014/main" id="{520E3028-BCD5-40AD-86ED-0FB1598ED983}"/>
              </a:ext>
            </a:extLst>
          </p:cNvPr>
          <p:cNvSpPr txBox="1"/>
          <p:nvPr/>
        </p:nvSpPr>
        <p:spPr>
          <a:xfrm>
            <a:off x="196177" y="4211830"/>
            <a:ext cx="4756823" cy="261610"/>
          </a:xfrm>
          <a:prstGeom prst="rect">
            <a:avLst/>
          </a:prstGeom>
          <a:noFill/>
        </p:spPr>
        <p:txBody>
          <a:bodyPr wrap="square" rtlCol="0">
            <a:spAutoFit/>
          </a:bodyPr>
          <a:lstStyle/>
          <a:p>
            <a:r>
              <a:rPr kumimoji="1" lang="ja-JP" altLang="en-US" sz="1100" dirty="0"/>
              <a:t>　</a:t>
            </a:r>
            <a:endParaRPr kumimoji="1" lang="en-US" altLang="ja-JP" sz="1100" dirty="0"/>
          </a:p>
        </p:txBody>
      </p:sp>
    </p:spTree>
    <p:extLst>
      <p:ext uri="{BB962C8B-B14F-4D97-AF65-F5344CB8AC3E}">
        <p14:creationId xmlns:p14="http://schemas.microsoft.com/office/powerpoint/2010/main" val="596726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フッター プレースホルダー 4"/>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6" name="スライド番号プレースホルダー 5"/>
          <p:cNvSpPr>
            <a:spLocks noGrp="1"/>
          </p:cNvSpPr>
          <p:nvPr>
            <p:ph type="sldNum" sz="quarter" idx="11"/>
          </p:nvPr>
        </p:nvSpPr>
        <p:spPr/>
        <p:txBody>
          <a:bodyPr/>
          <a:lstStyle/>
          <a:p>
            <a:fld id="{4D60EF71-05AA-4881-83F2-D0787127C5CA}" type="slidenum">
              <a:rPr lang="en-US" altLang="ja-JP" smtClean="0"/>
              <a:pPr/>
              <a:t>30</a:t>
            </a:fld>
            <a:endParaRPr lang="en-US" altLang="ja-JP"/>
          </a:p>
        </p:txBody>
      </p:sp>
      <p:sp>
        <p:nvSpPr>
          <p:cNvPr id="8" name="正方形/長方形 7">
            <a:extLst>
              <a:ext uri="{FF2B5EF4-FFF2-40B4-BE49-F238E27FC236}">
                <a16:creationId xmlns:a16="http://schemas.microsoft.com/office/drawing/2014/main" id="{A278F2AB-EA95-40EE-95E2-AFF6685F5D49}"/>
              </a:ext>
            </a:extLst>
          </p:cNvPr>
          <p:cNvSpPr/>
          <p:nvPr/>
        </p:nvSpPr>
        <p:spPr bwMode="auto">
          <a:xfrm>
            <a:off x="360210" y="720324"/>
            <a:ext cx="4412973" cy="5922978"/>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endParaRPr>
          </a:p>
        </p:txBody>
      </p:sp>
      <p:pic>
        <p:nvPicPr>
          <p:cNvPr id="4" name="図 3">
            <a:extLst>
              <a:ext uri="{FF2B5EF4-FFF2-40B4-BE49-F238E27FC236}">
                <a16:creationId xmlns:a16="http://schemas.microsoft.com/office/drawing/2014/main" id="{69D3DC00-C95C-4E1C-A1A0-10AE164A4F1C}"/>
              </a:ext>
            </a:extLst>
          </p:cNvPr>
          <p:cNvPicPr>
            <a:picLocks noChangeAspect="1"/>
          </p:cNvPicPr>
          <p:nvPr/>
        </p:nvPicPr>
        <p:blipFill>
          <a:blip r:embed="rId3"/>
          <a:stretch>
            <a:fillRect/>
          </a:stretch>
        </p:blipFill>
        <p:spPr>
          <a:xfrm>
            <a:off x="440214" y="851184"/>
            <a:ext cx="4111142" cy="5599786"/>
          </a:xfrm>
          <a:prstGeom prst="rect">
            <a:avLst/>
          </a:prstGeom>
        </p:spPr>
      </p:pic>
    </p:spTree>
    <p:extLst>
      <p:ext uri="{BB962C8B-B14F-4D97-AF65-F5344CB8AC3E}">
        <p14:creationId xmlns:p14="http://schemas.microsoft.com/office/powerpoint/2010/main" val="711365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AE7F5C-B882-4215-A628-6DA716C2BCCF}"/>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205A40C2-63FB-44C2-BF7B-56BDE5ABE4E8}"/>
              </a:ext>
            </a:extLst>
          </p:cNvPr>
          <p:cNvSpPr>
            <a:spLocks noGrp="1"/>
          </p:cNvSpPr>
          <p:nvPr>
            <p:ph sz="half" idx="1"/>
          </p:nvPr>
        </p:nvSpPr>
        <p:spPr/>
        <p:txBody>
          <a:bodyPr/>
          <a:lstStyle/>
          <a:p>
            <a:endParaRPr kumimoji="1" lang="ja-JP" altLang="en-US"/>
          </a:p>
        </p:txBody>
      </p:sp>
      <p:sp>
        <p:nvSpPr>
          <p:cNvPr id="4" name="コンテンツ プレースホルダー 3">
            <a:extLst>
              <a:ext uri="{FF2B5EF4-FFF2-40B4-BE49-F238E27FC236}">
                <a16:creationId xmlns:a16="http://schemas.microsoft.com/office/drawing/2014/main" id="{2D7B362E-2767-4471-8D2F-E2FD812081E6}"/>
              </a:ext>
            </a:extLst>
          </p:cNvPr>
          <p:cNvSpPr>
            <a:spLocks noGrp="1"/>
          </p:cNvSpPr>
          <p:nvPr>
            <p:ph sz="half" idx="2"/>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FFC85D5-46DA-41C1-9464-0893DCC22534}"/>
              </a:ext>
            </a:extLst>
          </p:cNvPr>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6" name="スライド番号プレースホルダー 5">
            <a:extLst>
              <a:ext uri="{FF2B5EF4-FFF2-40B4-BE49-F238E27FC236}">
                <a16:creationId xmlns:a16="http://schemas.microsoft.com/office/drawing/2014/main" id="{BB85E550-D5AA-434D-94AA-8950D462A85B}"/>
              </a:ext>
            </a:extLst>
          </p:cNvPr>
          <p:cNvSpPr>
            <a:spLocks noGrp="1"/>
          </p:cNvSpPr>
          <p:nvPr>
            <p:ph type="sldNum" sz="quarter" idx="11"/>
          </p:nvPr>
        </p:nvSpPr>
        <p:spPr/>
        <p:txBody>
          <a:bodyPr/>
          <a:lstStyle/>
          <a:p>
            <a:fld id="{4D60EF71-05AA-4881-83F2-D0787127C5CA}" type="slidenum">
              <a:rPr lang="en-US" altLang="ja-JP" smtClean="0"/>
              <a:pPr/>
              <a:t>31</a:t>
            </a:fld>
            <a:endParaRPr lang="en-US" altLang="ja-JP"/>
          </a:p>
        </p:txBody>
      </p:sp>
    </p:spTree>
    <p:extLst>
      <p:ext uri="{BB962C8B-B14F-4D97-AF65-F5344CB8AC3E}">
        <p14:creationId xmlns:p14="http://schemas.microsoft.com/office/powerpoint/2010/main" val="3580400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3803905" y="3003547"/>
            <a:ext cx="6102096" cy="457200"/>
          </a:xfrm>
        </p:spPr>
        <p:txBody>
          <a:bodyPr>
            <a:normAutofit/>
          </a:bodyPr>
          <a:lstStyle/>
          <a:p>
            <a:pPr>
              <a:tabLst>
                <a:tab pos="4466162" algn="r"/>
              </a:tabLst>
            </a:pPr>
            <a:r>
              <a:rPr lang="ja-JP" altLang="en-US" dirty="0"/>
              <a:t>付録）２</a:t>
            </a:r>
            <a:r>
              <a:rPr lang="en-US" altLang="ja-JP" dirty="0"/>
              <a:t>.</a:t>
            </a:r>
            <a:r>
              <a:rPr lang="ja-JP" altLang="en-US" dirty="0"/>
              <a:t>図表データ集：調査結果詳細①</a:t>
            </a:r>
            <a:endParaRPr lang="en-US" altLang="ja-JP" dirty="0"/>
          </a:p>
        </p:txBody>
      </p:sp>
      <p:sp>
        <p:nvSpPr>
          <p:cNvPr id="2074" name="Rectangle 26"/>
          <p:cNvSpPr>
            <a:spLocks noGrp="1" noChangeArrowheads="1"/>
          </p:cNvSpPr>
          <p:nvPr>
            <p:ph type="subTitle" idx="1"/>
          </p:nvPr>
        </p:nvSpPr>
        <p:spPr/>
        <p:txBody>
          <a:bodyPr>
            <a:normAutofit/>
          </a:bodyPr>
          <a:lstStyle/>
          <a:p>
            <a:r>
              <a:rPr lang="ja-JP" altLang="en-US" dirty="0"/>
              <a:t>本地域への旅行実態</a:t>
            </a:r>
          </a:p>
        </p:txBody>
      </p:sp>
    </p:spTree>
    <p:extLst>
      <p:ext uri="{BB962C8B-B14F-4D97-AF65-F5344CB8AC3E}">
        <p14:creationId xmlns:p14="http://schemas.microsoft.com/office/powerpoint/2010/main" val="3696803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lang="ja-JP" altLang="en-US" dirty="0"/>
              <a:t>１．旅行の同行者</a:t>
            </a:r>
          </a:p>
        </p:txBody>
      </p:sp>
      <p:sp>
        <p:nvSpPr>
          <p:cNvPr id="13" name="コンテンツ プレースホルダー 12"/>
          <p:cNvSpPr>
            <a:spLocks noGrp="1"/>
          </p:cNvSpPr>
          <p:nvPr>
            <p:ph idx="1"/>
          </p:nvPr>
        </p:nvSpPr>
        <p:spPr>
          <a:xfrm>
            <a:off x="0" y="536400"/>
            <a:ext cx="9906000" cy="276999"/>
          </a:xfrm>
        </p:spPr>
        <p:txBody>
          <a:bodyPr/>
          <a:lstStyle/>
          <a:p>
            <a:endParaRPr lang="ja-JP" altLang="en-US"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33</a:t>
            </a:fld>
            <a:endParaRPr lang="en-US" altLang="ja-JP"/>
          </a:p>
        </p:txBody>
      </p:sp>
      <p:graphicFrame>
        <p:nvGraphicFramePr>
          <p:cNvPr id="3" name="オブジェクト 2">
            <a:extLst>
              <a:ext uri="{FF2B5EF4-FFF2-40B4-BE49-F238E27FC236}">
                <a16:creationId xmlns:a16="http://schemas.microsoft.com/office/drawing/2014/main" id="{771E65E3-A8A4-4E0A-AB26-6C70B09EFEBC}"/>
              </a:ext>
            </a:extLst>
          </p:cNvPr>
          <p:cNvGraphicFramePr>
            <a:graphicFrameLocks noChangeAspect="1"/>
          </p:cNvGraphicFramePr>
          <p:nvPr>
            <p:extLst>
              <p:ext uri="{D42A27DB-BD31-4B8C-83A1-F6EECF244321}">
                <p14:modId xmlns:p14="http://schemas.microsoft.com/office/powerpoint/2010/main" val="326205292"/>
              </p:ext>
            </p:extLst>
          </p:nvPr>
        </p:nvGraphicFramePr>
        <p:xfrm>
          <a:off x="4859338" y="1552575"/>
          <a:ext cx="4721225" cy="5076825"/>
        </p:xfrm>
        <a:graphic>
          <a:graphicData uri="http://schemas.openxmlformats.org/presentationml/2006/ole">
            <mc:AlternateContent xmlns:mc="http://schemas.openxmlformats.org/markup-compatibility/2006">
              <mc:Choice xmlns:v="urn:schemas-microsoft-com:vml" Requires="v">
                <p:oleObj name="Worksheet" r:id="rId2" imgW="8582064" imgH="9229660" progId="Excel.Sheet.12">
                  <p:link updateAutomatic="1"/>
                </p:oleObj>
              </mc:Choice>
              <mc:Fallback>
                <p:oleObj name="Worksheet" r:id="rId2" imgW="8582064" imgH="9229660" progId="Excel.Sheet.12">
                  <p:link updateAutomatic="1"/>
                  <p:pic>
                    <p:nvPicPr>
                      <p:cNvPr id="0" name=""/>
                      <p:cNvPicPr/>
                      <p:nvPr/>
                    </p:nvPicPr>
                    <p:blipFill>
                      <a:blip r:embed="rId3"/>
                      <a:stretch>
                        <a:fillRect/>
                      </a:stretch>
                    </p:blipFill>
                    <p:spPr>
                      <a:xfrm>
                        <a:off x="4859338" y="1552575"/>
                        <a:ext cx="4721225" cy="5076825"/>
                      </a:xfrm>
                      <a:prstGeom prst="rect">
                        <a:avLst/>
                      </a:prstGeom>
                    </p:spPr>
                  </p:pic>
                </p:oleObj>
              </mc:Fallback>
            </mc:AlternateContent>
          </a:graphicData>
        </a:graphic>
      </p:graphicFrame>
    </p:spTree>
    <p:extLst>
      <p:ext uri="{BB962C8B-B14F-4D97-AF65-F5344CB8AC3E}">
        <p14:creationId xmlns:p14="http://schemas.microsoft.com/office/powerpoint/2010/main" val="1798603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 y="139898"/>
            <a:ext cx="9734478" cy="307777"/>
          </a:xfrm>
        </p:spPr>
        <p:txBody>
          <a:bodyPr/>
          <a:lstStyle/>
          <a:p>
            <a:r>
              <a:rPr lang="en-US" altLang="ja-JP" dirty="0"/>
              <a:t>2</a:t>
            </a:r>
            <a:r>
              <a:rPr lang="ja-JP" altLang="en-US" dirty="0"/>
              <a:t>．旅行で利用した移動交通機関</a:t>
            </a:r>
            <a:endParaRPr kumimoji="1" lang="ja-JP" altLang="en-US" dirty="0"/>
          </a:p>
        </p:txBody>
      </p:sp>
      <p:sp>
        <p:nvSpPr>
          <p:cNvPr id="15" name="コンテンツ プレースホルダー 14"/>
          <p:cNvSpPr>
            <a:spLocks noGrp="1"/>
          </p:cNvSpPr>
          <p:nvPr>
            <p:ph idx="1"/>
          </p:nvPr>
        </p:nvSpPr>
        <p:spPr>
          <a:xfrm>
            <a:off x="0" y="536400"/>
            <a:ext cx="9906000" cy="276999"/>
          </a:xfrm>
        </p:spPr>
        <p:txBody>
          <a:bodyPr/>
          <a:lstStyle/>
          <a:p>
            <a:endParaRPr lang="ja-JP" altLang="en-US"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34</a:t>
            </a:fld>
            <a:endParaRPr lang="en-US" altLang="ja-JP"/>
          </a:p>
        </p:txBody>
      </p:sp>
      <p:graphicFrame>
        <p:nvGraphicFramePr>
          <p:cNvPr id="3" name="オブジェクト 2">
            <a:extLst>
              <a:ext uri="{FF2B5EF4-FFF2-40B4-BE49-F238E27FC236}">
                <a16:creationId xmlns:a16="http://schemas.microsoft.com/office/drawing/2014/main" id="{4A2D8E77-2CF3-4509-92D8-184FE750ABC8}"/>
              </a:ext>
            </a:extLst>
          </p:cNvPr>
          <p:cNvGraphicFramePr>
            <a:graphicFrameLocks noChangeAspect="1"/>
          </p:cNvGraphicFramePr>
          <p:nvPr>
            <p:extLst>
              <p:ext uri="{D42A27DB-BD31-4B8C-83A1-F6EECF244321}">
                <p14:modId xmlns:p14="http://schemas.microsoft.com/office/powerpoint/2010/main" val="1844174031"/>
              </p:ext>
            </p:extLst>
          </p:nvPr>
        </p:nvGraphicFramePr>
        <p:xfrm>
          <a:off x="4679950" y="977900"/>
          <a:ext cx="4976813" cy="5664200"/>
        </p:xfrm>
        <a:graphic>
          <a:graphicData uri="http://schemas.openxmlformats.org/presentationml/2006/ole">
            <mc:AlternateContent xmlns:mc="http://schemas.openxmlformats.org/markup-compatibility/2006">
              <mc:Choice xmlns:v="urn:schemas-microsoft-com:vml" Requires="v">
                <p:oleObj name="Worksheet" r:id="rId2" imgW="9048801" imgH="10296618" progId="Excel.Sheet.12">
                  <p:link updateAutomatic="1"/>
                </p:oleObj>
              </mc:Choice>
              <mc:Fallback>
                <p:oleObj name="Worksheet" r:id="rId2" imgW="9048801" imgH="10296618" progId="Excel.Sheet.12">
                  <p:link updateAutomatic="1"/>
                  <p:pic>
                    <p:nvPicPr>
                      <p:cNvPr id="0" name=""/>
                      <p:cNvPicPr/>
                      <p:nvPr/>
                    </p:nvPicPr>
                    <p:blipFill>
                      <a:blip r:embed="rId3"/>
                      <a:stretch>
                        <a:fillRect/>
                      </a:stretch>
                    </p:blipFill>
                    <p:spPr>
                      <a:xfrm>
                        <a:off x="4679950" y="977900"/>
                        <a:ext cx="4976813" cy="5664200"/>
                      </a:xfrm>
                      <a:prstGeom prst="rect">
                        <a:avLst/>
                      </a:prstGeom>
                    </p:spPr>
                  </p:pic>
                </p:oleObj>
              </mc:Fallback>
            </mc:AlternateContent>
          </a:graphicData>
        </a:graphic>
      </p:graphicFrame>
    </p:spTree>
    <p:extLst>
      <p:ext uri="{BB962C8B-B14F-4D97-AF65-F5344CB8AC3E}">
        <p14:creationId xmlns:p14="http://schemas.microsoft.com/office/powerpoint/2010/main" val="4117136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en-US" altLang="ja-JP" dirty="0"/>
              <a:t>3</a:t>
            </a:r>
            <a:r>
              <a:rPr lang="ja-JP" altLang="en-US" dirty="0"/>
              <a:t>．旅行消費額（旅行で使った１人あたりの費用）</a:t>
            </a:r>
          </a:p>
        </p:txBody>
      </p:sp>
      <p:sp>
        <p:nvSpPr>
          <p:cNvPr id="10" name="コンテンツ プレースホルダー 9"/>
          <p:cNvSpPr>
            <a:spLocks noGrp="1"/>
          </p:cNvSpPr>
          <p:nvPr>
            <p:ph idx="1"/>
          </p:nvPr>
        </p:nvSpPr>
        <p:spPr>
          <a:xfrm>
            <a:off x="0" y="536400"/>
            <a:ext cx="9906000" cy="276999"/>
          </a:xfrm>
        </p:spPr>
        <p:txBody>
          <a:bodyPr/>
          <a:lstStyle/>
          <a:p>
            <a:endParaRPr lang="en-US" altLang="ja-JP"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35</a:t>
            </a:fld>
            <a:endParaRPr lang="en-US" altLang="ja-JP"/>
          </a:p>
        </p:txBody>
      </p:sp>
      <p:graphicFrame>
        <p:nvGraphicFramePr>
          <p:cNvPr id="2" name="オブジェクト 1">
            <a:extLst>
              <a:ext uri="{FF2B5EF4-FFF2-40B4-BE49-F238E27FC236}">
                <a16:creationId xmlns:a16="http://schemas.microsoft.com/office/drawing/2014/main" id="{52BB5B17-C60F-4183-AF1E-0B8EA585C070}"/>
              </a:ext>
            </a:extLst>
          </p:cNvPr>
          <p:cNvGraphicFramePr>
            <a:graphicFrameLocks noChangeAspect="1"/>
          </p:cNvGraphicFramePr>
          <p:nvPr>
            <p:extLst>
              <p:ext uri="{D42A27DB-BD31-4B8C-83A1-F6EECF244321}">
                <p14:modId xmlns:p14="http://schemas.microsoft.com/office/powerpoint/2010/main" val="2638284855"/>
              </p:ext>
            </p:extLst>
          </p:nvPr>
        </p:nvGraphicFramePr>
        <p:xfrm>
          <a:off x="2340000" y="1188000"/>
          <a:ext cx="7509987" cy="5504082"/>
        </p:xfrm>
        <a:graphic>
          <a:graphicData uri="http://schemas.openxmlformats.org/presentationml/2006/ole">
            <mc:AlternateContent xmlns:mc="http://schemas.openxmlformats.org/markup-compatibility/2006">
              <mc:Choice xmlns:v="urn:schemas-microsoft-com:vml" Requires="v">
                <p:oleObj name="Worksheet" r:id="rId2" imgW="11553826" imgH="8467818" progId="Excel.Sheet.12">
                  <p:link updateAutomatic="1"/>
                </p:oleObj>
              </mc:Choice>
              <mc:Fallback>
                <p:oleObj name="Worksheet" r:id="rId2" imgW="11553826" imgH="8467818" progId="Excel.Sheet.12">
                  <p:link updateAutomatic="1"/>
                  <p:pic>
                    <p:nvPicPr>
                      <p:cNvPr id="0" name=""/>
                      <p:cNvPicPr/>
                      <p:nvPr/>
                    </p:nvPicPr>
                    <p:blipFill>
                      <a:blip r:embed="rId3"/>
                      <a:stretch>
                        <a:fillRect/>
                      </a:stretch>
                    </p:blipFill>
                    <p:spPr>
                      <a:xfrm>
                        <a:off x="2340000" y="1188000"/>
                        <a:ext cx="7509987" cy="5504082"/>
                      </a:xfrm>
                      <a:prstGeom prst="rect">
                        <a:avLst/>
                      </a:prstGeom>
                    </p:spPr>
                  </p:pic>
                </p:oleObj>
              </mc:Fallback>
            </mc:AlternateContent>
          </a:graphicData>
        </a:graphic>
      </p:graphicFrame>
    </p:spTree>
    <p:extLst>
      <p:ext uri="{BB962C8B-B14F-4D97-AF65-F5344CB8AC3E}">
        <p14:creationId xmlns:p14="http://schemas.microsoft.com/office/powerpoint/2010/main" val="2112987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36</a:t>
            </a:fld>
            <a:endParaRPr lang="en-US" altLang="ja-JP"/>
          </a:p>
        </p:txBody>
      </p:sp>
      <p:sp>
        <p:nvSpPr>
          <p:cNvPr id="2" name="コンテンツ プレースホルダー 1"/>
          <p:cNvSpPr>
            <a:spLocks noGrp="1"/>
          </p:cNvSpPr>
          <p:nvPr>
            <p:ph idx="1"/>
          </p:nvPr>
        </p:nvSpPr>
        <p:spPr>
          <a:xfrm>
            <a:off x="0" y="536400"/>
            <a:ext cx="9906000" cy="276999"/>
          </a:xfrm>
        </p:spPr>
        <p:txBody>
          <a:bodyPr/>
          <a:lstStyle/>
          <a:p>
            <a:endParaRPr kumimoji="1" lang="ja-JP" altLang="en-US" dirty="0"/>
          </a:p>
        </p:txBody>
      </p:sp>
      <p:graphicFrame>
        <p:nvGraphicFramePr>
          <p:cNvPr id="6" name="オブジェクト 5">
            <a:extLst>
              <a:ext uri="{FF2B5EF4-FFF2-40B4-BE49-F238E27FC236}">
                <a16:creationId xmlns:a16="http://schemas.microsoft.com/office/drawing/2014/main" id="{C337E068-83AB-4A9E-9CF5-2F34CD6CBEAF}"/>
              </a:ext>
            </a:extLst>
          </p:cNvPr>
          <p:cNvGraphicFramePr>
            <a:graphicFrameLocks noChangeAspect="1"/>
          </p:cNvGraphicFramePr>
          <p:nvPr>
            <p:extLst>
              <p:ext uri="{D42A27DB-BD31-4B8C-83A1-F6EECF244321}">
                <p14:modId xmlns:p14="http://schemas.microsoft.com/office/powerpoint/2010/main" val="3635291908"/>
              </p:ext>
            </p:extLst>
          </p:nvPr>
        </p:nvGraphicFramePr>
        <p:xfrm>
          <a:off x="2340000" y="1188000"/>
          <a:ext cx="7509987" cy="5504082"/>
        </p:xfrm>
        <a:graphic>
          <a:graphicData uri="http://schemas.openxmlformats.org/presentationml/2006/ole">
            <mc:AlternateContent xmlns:mc="http://schemas.openxmlformats.org/markup-compatibility/2006">
              <mc:Choice xmlns:v="urn:schemas-microsoft-com:vml" Requires="v">
                <p:oleObj name="Worksheet" r:id="rId2" imgW="11553826" imgH="8467818" progId="Excel.Sheet.12">
                  <p:link updateAutomatic="1"/>
                </p:oleObj>
              </mc:Choice>
              <mc:Fallback>
                <p:oleObj name="Worksheet" r:id="rId2" imgW="11553826" imgH="8467818" progId="Excel.Sheet.12">
                  <p:link updateAutomatic="1"/>
                  <p:pic>
                    <p:nvPicPr>
                      <p:cNvPr id="0" name=""/>
                      <p:cNvPicPr/>
                      <p:nvPr/>
                    </p:nvPicPr>
                    <p:blipFill>
                      <a:blip r:embed="rId3"/>
                      <a:stretch>
                        <a:fillRect/>
                      </a:stretch>
                    </p:blipFill>
                    <p:spPr>
                      <a:xfrm>
                        <a:off x="2340000" y="1188000"/>
                        <a:ext cx="7509987" cy="5504082"/>
                      </a:xfrm>
                      <a:prstGeom prst="rect">
                        <a:avLst/>
                      </a:prstGeom>
                    </p:spPr>
                  </p:pic>
                </p:oleObj>
              </mc:Fallback>
            </mc:AlternateContent>
          </a:graphicData>
        </a:graphic>
      </p:graphicFrame>
    </p:spTree>
    <p:extLst>
      <p:ext uri="{BB962C8B-B14F-4D97-AF65-F5344CB8AC3E}">
        <p14:creationId xmlns:p14="http://schemas.microsoft.com/office/powerpoint/2010/main" val="1152101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37</a:t>
            </a:fld>
            <a:endParaRPr lang="en-US" altLang="ja-JP"/>
          </a:p>
        </p:txBody>
      </p:sp>
      <p:sp>
        <p:nvSpPr>
          <p:cNvPr id="2" name="コンテンツ プレースホルダー 1"/>
          <p:cNvSpPr>
            <a:spLocks noGrp="1"/>
          </p:cNvSpPr>
          <p:nvPr>
            <p:ph idx="1"/>
          </p:nvPr>
        </p:nvSpPr>
        <p:spPr>
          <a:xfrm>
            <a:off x="0" y="536400"/>
            <a:ext cx="9906000" cy="276999"/>
          </a:xfrm>
        </p:spPr>
        <p:txBody>
          <a:bodyPr/>
          <a:lstStyle/>
          <a:p>
            <a:endParaRPr kumimoji="1" lang="ja-JP" altLang="en-US" dirty="0"/>
          </a:p>
        </p:txBody>
      </p:sp>
      <p:graphicFrame>
        <p:nvGraphicFramePr>
          <p:cNvPr id="6" name="オブジェクト 5">
            <a:extLst>
              <a:ext uri="{FF2B5EF4-FFF2-40B4-BE49-F238E27FC236}">
                <a16:creationId xmlns:a16="http://schemas.microsoft.com/office/drawing/2014/main" id="{87AECC31-D696-4E5F-A674-7B9DB1BBDCFB}"/>
              </a:ext>
            </a:extLst>
          </p:cNvPr>
          <p:cNvGraphicFramePr>
            <a:graphicFrameLocks noChangeAspect="1"/>
          </p:cNvGraphicFramePr>
          <p:nvPr>
            <p:extLst>
              <p:ext uri="{D42A27DB-BD31-4B8C-83A1-F6EECF244321}">
                <p14:modId xmlns:p14="http://schemas.microsoft.com/office/powerpoint/2010/main" val="2232946153"/>
              </p:ext>
            </p:extLst>
          </p:nvPr>
        </p:nvGraphicFramePr>
        <p:xfrm>
          <a:off x="2340000" y="1188000"/>
          <a:ext cx="5875574" cy="5504082"/>
        </p:xfrm>
        <a:graphic>
          <a:graphicData uri="http://schemas.openxmlformats.org/presentationml/2006/ole">
            <mc:AlternateContent xmlns:mc="http://schemas.openxmlformats.org/markup-compatibility/2006">
              <mc:Choice xmlns:v="urn:schemas-microsoft-com:vml" Requires="v">
                <p:oleObj name="Worksheet" r:id="rId2" imgW="9039345" imgH="8467818" progId="Excel.Sheet.12">
                  <p:link updateAutomatic="1"/>
                </p:oleObj>
              </mc:Choice>
              <mc:Fallback>
                <p:oleObj name="Worksheet" r:id="rId2" imgW="9039345" imgH="8467818" progId="Excel.Sheet.12">
                  <p:link updateAutomatic="1"/>
                  <p:pic>
                    <p:nvPicPr>
                      <p:cNvPr id="0" name=""/>
                      <p:cNvPicPr/>
                      <p:nvPr/>
                    </p:nvPicPr>
                    <p:blipFill>
                      <a:blip r:embed="rId3"/>
                      <a:stretch>
                        <a:fillRect/>
                      </a:stretch>
                    </p:blipFill>
                    <p:spPr>
                      <a:xfrm>
                        <a:off x="2340000" y="1188000"/>
                        <a:ext cx="5875574" cy="5504082"/>
                      </a:xfrm>
                      <a:prstGeom prst="rect">
                        <a:avLst/>
                      </a:prstGeom>
                    </p:spPr>
                  </p:pic>
                </p:oleObj>
              </mc:Fallback>
            </mc:AlternateContent>
          </a:graphicData>
        </a:graphic>
      </p:graphicFrame>
    </p:spTree>
    <p:extLst>
      <p:ext uri="{BB962C8B-B14F-4D97-AF65-F5344CB8AC3E}">
        <p14:creationId xmlns:p14="http://schemas.microsoft.com/office/powerpoint/2010/main" val="2953209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a:p>
        </p:txBody>
      </p:sp>
      <p:sp>
        <p:nvSpPr>
          <p:cNvPr id="5" name="フッター プレースホルダー 4"/>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6" name="スライド番号プレースホルダー 5"/>
          <p:cNvSpPr>
            <a:spLocks noGrp="1"/>
          </p:cNvSpPr>
          <p:nvPr>
            <p:ph type="sldNum" sz="quarter" idx="11"/>
          </p:nvPr>
        </p:nvSpPr>
        <p:spPr/>
        <p:txBody>
          <a:bodyPr/>
          <a:lstStyle/>
          <a:p>
            <a:fld id="{4D60EF71-05AA-4881-83F2-D0787127C5CA}" type="slidenum">
              <a:rPr lang="en-US" altLang="ja-JP" smtClean="0"/>
              <a:pPr/>
              <a:t>38</a:t>
            </a:fld>
            <a:endParaRPr lang="en-US" altLang="ja-JP"/>
          </a:p>
        </p:txBody>
      </p:sp>
      <p:sp>
        <p:nvSpPr>
          <p:cNvPr id="2" name="コンテンツ プレースホルダー 1"/>
          <p:cNvSpPr>
            <a:spLocks noGrp="1"/>
          </p:cNvSpPr>
          <p:nvPr>
            <p:ph idx="1"/>
          </p:nvPr>
        </p:nvSpPr>
        <p:spPr>
          <a:xfrm>
            <a:off x="0" y="536400"/>
            <a:ext cx="9906000" cy="276999"/>
          </a:xfrm>
        </p:spPr>
        <p:txBody>
          <a:bodyPr/>
          <a:lstStyle/>
          <a:p>
            <a:endParaRPr kumimoji="1" lang="ja-JP" altLang="en-US" dirty="0"/>
          </a:p>
        </p:txBody>
      </p:sp>
      <p:graphicFrame>
        <p:nvGraphicFramePr>
          <p:cNvPr id="4" name="オブジェクト 3">
            <a:extLst>
              <a:ext uri="{FF2B5EF4-FFF2-40B4-BE49-F238E27FC236}">
                <a16:creationId xmlns:a16="http://schemas.microsoft.com/office/drawing/2014/main" id="{1DDCF634-B084-4E30-A6E8-F47C47A7C984}"/>
              </a:ext>
            </a:extLst>
          </p:cNvPr>
          <p:cNvGraphicFramePr>
            <a:graphicFrameLocks noChangeAspect="1"/>
          </p:cNvGraphicFramePr>
          <p:nvPr>
            <p:extLst>
              <p:ext uri="{D42A27DB-BD31-4B8C-83A1-F6EECF244321}">
                <p14:modId xmlns:p14="http://schemas.microsoft.com/office/powerpoint/2010/main" val="831040479"/>
              </p:ext>
            </p:extLst>
          </p:nvPr>
        </p:nvGraphicFramePr>
        <p:xfrm>
          <a:off x="2340000" y="1188000"/>
          <a:ext cx="7509987" cy="5504082"/>
        </p:xfrm>
        <a:graphic>
          <a:graphicData uri="http://schemas.openxmlformats.org/presentationml/2006/ole">
            <mc:AlternateContent xmlns:mc="http://schemas.openxmlformats.org/markup-compatibility/2006">
              <mc:Choice xmlns:v="urn:schemas-microsoft-com:vml" Requires="v">
                <p:oleObj name="Worksheet" r:id="rId2" imgW="11553826" imgH="8467818" progId="Excel.Sheet.12">
                  <p:link updateAutomatic="1"/>
                </p:oleObj>
              </mc:Choice>
              <mc:Fallback>
                <p:oleObj name="Worksheet" r:id="rId2" imgW="11553826" imgH="8467818" progId="Excel.Sheet.12">
                  <p:link updateAutomatic="1"/>
                  <p:pic>
                    <p:nvPicPr>
                      <p:cNvPr id="0" name=""/>
                      <p:cNvPicPr/>
                      <p:nvPr/>
                    </p:nvPicPr>
                    <p:blipFill>
                      <a:blip r:embed="rId3"/>
                      <a:stretch>
                        <a:fillRect/>
                      </a:stretch>
                    </p:blipFill>
                    <p:spPr>
                      <a:xfrm>
                        <a:off x="2340000" y="1188000"/>
                        <a:ext cx="7509987" cy="5504082"/>
                      </a:xfrm>
                      <a:prstGeom prst="rect">
                        <a:avLst/>
                      </a:prstGeom>
                    </p:spPr>
                  </p:pic>
                </p:oleObj>
              </mc:Fallback>
            </mc:AlternateContent>
          </a:graphicData>
        </a:graphic>
      </p:graphicFrame>
    </p:spTree>
    <p:extLst>
      <p:ext uri="{BB962C8B-B14F-4D97-AF65-F5344CB8AC3E}">
        <p14:creationId xmlns:p14="http://schemas.microsoft.com/office/powerpoint/2010/main" val="3152713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a:p>
        </p:txBody>
      </p:sp>
      <p:sp>
        <p:nvSpPr>
          <p:cNvPr id="5" name="フッター プレースホルダー 4"/>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6" name="スライド番号プレースホルダー 5"/>
          <p:cNvSpPr>
            <a:spLocks noGrp="1"/>
          </p:cNvSpPr>
          <p:nvPr>
            <p:ph type="sldNum" sz="quarter" idx="11"/>
          </p:nvPr>
        </p:nvSpPr>
        <p:spPr/>
        <p:txBody>
          <a:bodyPr/>
          <a:lstStyle/>
          <a:p>
            <a:fld id="{4D60EF71-05AA-4881-83F2-D0787127C5CA}" type="slidenum">
              <a:rPr lang="en-US" altLang="ja-JP" smtClean="0"/>
              <a:pPr/>
              <a:t>39</a:t>
            </a:fld>
            <a:endParaRPr lang="en-US" altLang="ja-JP"/>
          </a:p>
        </p:txBody>
      </p:sp>
      <p:sp>
        <p:nvSpPr>
          <p:cNvPr id="2" name="コンテンツ プレースホルダー 1"/>
          <p:cNvSpPr>
            <a:spLocks noGrp="1"/>
          </p:cNvSpPr>
          <p:nvPr>
            <p:ph idx="1"/>
          </p:nvPr>
        </p:nvSpPr>
        <p:spPr>
          <a:xfrm>
            <a:off x="0" y="536400"/>
            <a:ext cx="9906000" cy="276999"/>
          </a:xfrm>
        </p:spPr>
        <p:txBody>
          <a:bodyPr/>
          <a:lstStyle/>
          <a:p>
            <a:endParaRPr kumimoji="1" lang="ja-JP" altLang="en-US" dirty="0"/>
          </a:p>
        </p:txBody>
      </p:sp>
      <p:graphicFrame>
        <p:nvGraphicFramePr>
          <p:cNvPr id="4" name="オブジェクト 3">
            <a:extLst>
              <a:ext uri="{FF2B5EF4-FFF2-40B4-BE49-F238E27FC236}">
                <a16:creationId xmlns:a16="http://schemas.microsoft.com/office/drawing/2014/main" id="{59077EA7-599D-499D-BB3F-58F50B68C342}"/>
              </a:ext>
            </a:extLst>
          </p:cNvPr>
          <p:cNvGraphicFramePr>
            <a:graphicFrameLocks noChangeAspect="1"/>
          </p:cNvGraphicFramePr>
          <p:nvPr>
            <p:extLst>
              <p:ext uri="{D42A27DB-BD31-4B8C-83A1-F6EECF244321}">
                <p14:modId xmlns:p14="http://schemas.microsoft.com/office/powerpoint/2010/main" val="1825528866"/>
              </p:ext>
            </p:extLst>
          </p:nvPr>
        </p:nvGraphicFramePr>
        <p:xfrm>
          <a:off x="2340000" y="1188000"/>
          <a:ext cx="7509987" cy="5504082"/>
        </p:xfrm>
        <a:graphic>
          <a:graphicData uri="http://schemas.openxmlformats.org/presentationml/2006/ole">
            <mc:AlternateContent xmlns:mc="http://schemas.openxmlformats.org/markup-compatibility/2006">
              <mc:Choice xmlns:v="urn:schemas-microsoft-com:vml" Requires="v">
                <p:oleObj name="Worksheet" r:id="rId2" imgW="11553826" imgH="8467818" progId="Excel.Sheet.12">
                  <p:link updateAutomatic="1"/>
                </p:oleObj>
              </mc:Choice>
              <mc:Fallback>
                <p:oleObj name="Worksheet" r:id="rId2" imgW="11553826" imgH="8467818" progId="Excel.Sheet.12">
                  <p:link updateAutomatic="1"/>
                  <p:pic>
                    <p:nvPicPr>
                      <p:cNvPr id="0" name=""/>
                      <p:cNvPicPr/>
                      <p:nvPr/>
                    </p:nvPicPr>
                    <p:blipFill>
                      <a:blip r:embed="rId3"/>
                      <a:stretch>
                        <a:fillRect/>
                      </a:stretch>
                    </p:blipFill>
                    <p:spPr>
                      <a:xfrm>
                        <a:off x="2340000" y="1188000"/>
                        <a:ext cx="7509987" cy="5504082"/>
                      </a:xfrm>
                      <a:prstGeom prst="rect">
                        <a:avLst/>
                      </a:prstGeom>
                    </p:spPr>
                  </p:pic>
                </p:oleObj>
              </mc:Fallback>
            </mc:AlternateContent>
          </a:graphicData>
        </a:graphic>
      </p:graphicFrame>
    </p:spTree>
    <p:extLst>
      <p:ext uri="{BB962C8B-B14F-4D97-AF65-F5344CB8AC3E}">
        <p14:creationId xmlns:p14="http://schemas.microsoft.com/office/powerpoint/2010/main" val="277628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ja-JP" altLang="en-US"/>
              <a:t>調査概要</a:t>
            </a:r>
            <a:endParaRPr lang="ja-JP" altLang="en-US" dirty="0"/>
          </a:p>
        </p:txBody>
      </p:sp>
      <p:sp>
        <p:nvSpPr>
          <p:cNvPr id="2" name="コンテンツ プレースホルダー 1"/>
          <p:cNvSpPr>
            <a:spLocks noGrp="1"/>
          </p:cNvSpPr>
          <p:nvPr>
            <p:ph idx="1"/>
          </p:nvPr>
        </p:nvSpPr>
        <p:spPr>
          <a:xfrm>
            <a:off x="0" y="542885"/>
            <a:ext cx="9906000" cy="3351687"/>
          </a:xfrm>
        </p:spPr>
        <p:txBody>
          <a:bodyPr/>
          <a:lstStyle/>
          <a:p>
            <a:r>
              <a:rPr lang="ja-JP" altLang="en-US" dirty="0"/>
              <a:t>調査目的</a:t>
            </a:r>
            <a:endParaRPr lang="en-US" altLang="ja-JP" dirty="0"/>
          </a:p>
          <a:p>
            <a:pPr lvl="1"/>
            <a:r>
              <a:rPr lang="ja-JP" altLang="en-US" dirty="0"/>
              <a:t>観光庁の推奨調査票に準拠した項目にて、認定観光圏が同一の調査を実施し、その結果を観光圏の評価指標のひとつとして活用する。</a:t>
            </a:r>
            <a:endParaRPr lang="en-US" altLang="ja-JP" dirty="0"/>
          </a:p>
          <a:p>
            <a:pPr lvl="2"/>
            <a:endParaRPr lang="en-US" altLang="ja-JP" dirty="0"/>
          </a:p>
          <a:p>
            <a:r>
              <a:rPr lang="ja-JP" altLang="en-US" dirty="0"/>
              <a:t>調査方法</a:t>
            </a:r>
            <a:endParaRPr lang="en-US" altLang="ja-JP" dirty="0"/>
          </a:p>
          <a:p>
            <a:pPr lvl="1"/>
            <a:r>
              <a:rPr lang="ja-JP" altLang="en-US" dirty="0"/>
              <a:t>調査は「聞き取り調査」と「宿泊施設で配布・郵送回収調査」で、夏期・冬期に実施（調査票は両調査同じものを使用）</a:t>
            </a:r>
          </a:p>
          <a:p>
            <a:pPr lvl="2"/>
            <a:r>
              <a:rPr lang="ja-JP" altLang="en-US" dirty="0"/>
              <a:t>聞き取り調査＝各観光圏で調査地点を設定し、調査員による聞き取り調査を実施。</a:t>
            </a:r>
            <a:endParaRPr lang="en-US" altLang="ja-JP" dirty="0"/>
          </a:p>
          <a:p>
            <a:pPr lvl="2"/>
            <a:r>
              <a:rPr lang="ja-JP" altLang="en-US" dirty="0"/>
              <a:t>宿泊施設で配布・郵送回収調査＝各観光圏で調査地点</a:t>
            </a:r>
            <a:r>
              <a:rPr lang="en-US" altLang="ja-JP" dirty="0"/>
              <a:t>(</a:t>
            </a:r>
            <a:r>
              <a:rPr lang="ja-JP" altLang="en-US" dirty="0"/>
              <a:t>宿泊施設</a:t>
            </a:r>
            <a:r>
              <a:rPr lang="en-US" altLang="ja-JP" dirty="0"/>
              <a:t>)</a:t>
            </a:r>
            <a:r>
              <a:rPr lang="ja-JP" altLang="en-US" dirty="0"/>
              <a:t>を設定、留置または手渡しにて配布後、回答者に郵送していただく。</a:t>
            </a:r>
            <a:endParaRPr lang="en-US" altLang="ja-JP" dirty="0"/>
          </a:p>
          <a:p>
            <a:pPr lvl="2"/>
            <a:r>
              <a:rPr lang="ja-JP" altLang="en-US" dirty="0"/>
              <a:t>回答方法として、紙の調査票以外に、</a:t>
            </a:r>
            <a:r>
              <a:rPr lang="en-US" altLang="ja-JP" dirty="0"/>
              <a:t>WEB</a:t>
            </a:r>
            <a:r>
              <a:rPr lang="ja-JP" altLang="en-US" dirty="0"/>
              <a:t>アンケート画面からの回答も可能としている。</a:t>
            </a:r>
            <a:endParaRPr lang="en-US" altLang="ja-JP" dirty="0"/>
          </a:p>
          <a:p>
            <a:pPr lvl="2"/>
            <a:endParaRPr lang="en-US" altLang="ja-JP" dirty="0"/>
          </a:p>
          <a:p>
            <a:r>
              <a:rPr lang="ja-JP" altLang="en-US" dirty="0"/>
              <a:t>調査期間</a:t>
            </a:r>
          </a:p>
          <a:p>
            <a:pPr lvl="1"/>
            <a:r>
              <a:rPr lang="ja-JP" altLang="en-US" dirty="0"/>
              <a:t>夏期調査：</a:t>
            </a:r>
            <a:r>
              <a:rPr lang="en-US" altLang="ja-JP" dirty="0"/>
              <a:t>2021</a:t>
            </a:r>
            <a:r>
              <a:rPr lang="ja-JP" altLang="en-US" dirty="0"/>
              <a:t>年</a:t>
            </a:r>
            <a:r>
              <a:rPr lang="en-US" altLang="ja-JP" dirty="0"/>
              <a:t>7</a:t>
            </a:r>
            <a:r>
              <a:rPr lang="ja-JP" altLang="en-US" dirty="0"/>
              <a:t>月～</a:t>
            </a:r>
            <a:r>
              <a:rPr lang="en-US" altLang="ja-JP" dirty="0"/>
              <a:t>10</a:t>
            </a:r>
            <a:r>
              <a:rPr lang="ja-JP" altLang="en-US" dirty="0"/>
              <a:t>月末日（</a:t>
            </a:r>
            <a:r>
              <a:rPr lang="en-US" altLang="ja-JP" dirty="0"/>
              <a:t>2021</a:t>
            </a:r>
            <a:r>
              <a:rPr lang="ja-JP" altLang="en-US" dirty="0"/>
              <a:t>年</a:t>
            </a:r>
            <a:r>
              <a:rPr lang="en-US" altLang="ja-JP" dirty="0"/>
              <a:t>11</a:t>
            </a:r>
            <a:r>
              <a:rPr lang="ja-JP" altLang="en-US" dirty="0"/>
              <a:t>月</a:t>
            </a:r>
            <a:r>
              <a:rPr lang="en-US" altLang="ja-JP" dirty="0"/>
              <a:t>8</a:t>
            </a:r>
            <a:r>
              <a:rPr lang="ja-JP" altLang="en-US" dirty="0"/>
              <a:t>日到着分までを集計対象）　　　　　</a:t>
            </a:r>
            <a:r>
              <a:rPr lang="en-US" altLang="ja-JP" dirty="0"/>
              <a:t>※WEB</a:t>
            </a:r>
            <a:r>
              <a:rPr lang="ja-JP" altLang="en-US" dirty="0"/>
              <a:t>回答の締切は</a:t>
            </a:r>
            <a:r>
              <a:rPr lang="en-US" altLang="ja-JP" dirty="0"/>
              <a:t>10</a:t>
            </a:r>
            <a:r>
              <a:rPr lang="ja-JP" altLang="en-US" dirty="0"/>
              <a:t>月末日</a:t>
            </a:r>
            <a:endParaRPr lang="en-US" altLang="ja-JP" dirty="0"/>
          </a:p>
          <a:p>
            <a:pPr lvl="1"/>
            <a:r>
              <a:rPr lang="ja-JP" altLang="en-US" dirty="0"/>
              <a:t>冬期調査：</a:t>
            </a:r>
            <a:r>
              <a:rPr lang="en-US" altLang="ja-JP" dirty="0"/>
              <a:t>2021</a:t>
            </a:r>
            <a:r>
              <a:rPr lang="ja-JP" altLang="en-US" dirty="0"/>
              <a:t>年</a:t>
            </a:r>
            <a:r>
              <a:rPr lang="en-US" altLang="ja-JP" dirty="0"/>
              <a:t>11</a:t>
            </a:r>
            <a:r>
              <a:rPr lang="ja-JP" altLang="en-US" dirty="0"/>
              <a:t>月～</a:t>
            </a:r>
            <a:r>
              <a:rPr lang="en-US" altLang="ja-JP" dirty="0"/>
              <a:t>2022</a:t>
            </a:r>
            <a:r>
              <a:rPr lang="ja-JP" altLang="en-US" dirty="0"/>
              <a:t>年</a:t>
            </a:r>
            <a:r>
              <a:rPr lang="en-US" altLang="ja-JP" dirty="0"/>
              <a:t>1</a:t>
            </a:r>
            <a:r>
              <a:rPr lang="ja-JP" altLang="en-US" dirty="0"/>
              <a:t>月末日（</a:t>
            </a:r>
            <a:r>
              <a:rPr lang="en-US" altLang="ja-JP" dirty="0"/>
              <a:t>2021</a:t>
            </a:r>
            <a:r>
              <a:rPr lang="ja-JP" altLang="en-US" dirty="0"/>
              <a:t>年</a:t>
            </a:r>
            <a:r>
              <a:rPr lang="en-US" altLang="ja-JP" dirty="0"/>
              <a:t>2</a:t>
            </a:r>
            <a:r>
              <a:rPr lang="ja-JP" altLang="en-US" dirty="0"/>
              <a:t>月</a:t>
            </a:r>
            <a:r>
              <a:rPr lang="en-US" altLang="ja-JP" dirty="0"/>
              <a:t>8</a:t>
            </a:r>
            <a:r>
              <a:rPr lang="ja-JP" altLang="en-US" dirty="0"/>
              <a:t>日到着分までを集計対象）　</a:t>
            </a:r>
            <a:r>
              <a:rPr lang="en-US" altLang="ja-JP" dirty="0"/>
              <a:t>※WEB</a:t>
            </a:r>
            <a:r>
              <a:rPr lang="ja-JP" altLang="en-US" dirty="0"/>
              <a:t>回答の締切は</a:t>
            </a:r>
            <a:r>
              <a:rPr lang="en-US" altLang="ja-JP" dirty="0"/>
              <a:t>1</a:t>
            </a:r>
            <a:r>
              <a:rPr lang="ja-JP" altLang="en-US" dirty="0"/>
              <a:t>月末日</a:t>
            </a:r>
            <a:endParaRPr lang="en-US" altLang="ja-JP" dirty="0"/>
          </a:p>
          <a:p>
            <a:pPr lvl="1"/>
            <a:endParaRPr lang="en-US" altLang="ja-JP" dirty="0"/>
          </a:p>
          <a:p>
            <a:pPr marL="360363" lvl="1" indent="0">
              <a:buNone/>
            </a:pPr>
            <a:r>
              <a:rPr lang="en-US" altLang="ja-JP" dirty="0"/>
              <a:t>※</a:t>
            </a:r>
            <a:r>
              <a:rPr lang="ja-JP" altLang="en-US" dirty="0"/>
              <a:t>本年も、新型コロナウイルス感染症の発生の影響により、各観光圏の状況で上記期間中の実施ができなかったケースが生じている。</a:t>
            </a:r>
            <a:endParaRPr lang="en-US" altLang="ja-JP" dirty="0"/>
          </a:p>
          <a:p>
            <a:pPr lvl="2"/>
            <a:endParaRPr lang="en-US" altLang="ja-JP" dirty="0"/>
          </a:p>
          <a:p>
            <a:r>
              <a:rPr lang="ja-JP" altLang="en-US" dirty="0"/>
              <a:t>調査対象（本調査の条件）</a:t>
            </a:r>
            <a:endParaRPr lang="en-US" altLang="ja-JP" dirty="0"/>
          </a:p>
          <a:p>
            <a:pPr lvl="1"/>
            <a:r>
              <a:rPr lang="ja-JP" altLang="en-US" dirty="0"/>
              <a:t>各観光圏を来訪した人。</a:t>
            </a:r>
            <a:endParaRPr lang="en-US" altLang="ja-JP" dirty="0"/>
          </a:p>
        </p:txBody>
      </p:sp>
      <p:sp>
        <p:nvSpPr>
          <p:cNvPr id="11" name="フッター プレースホルダー 10"/>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12" name="スライド番号プレースホルダー 11"/>
          <p:cNvSpPr>
            <a:spLocks noGrp="1"/>
          </p:cNvSpPr>
          <p:nvPr>
            <p:ph type="sldNum" sz="quarter" idx="11"/>
          </p:nvPr>
        </p:nvSpPr>
        <p:spPr/>
        <p:txBody>
          <a:bodyPr/>
          <a:lstStyle/>
          <a:p>
            <a:fld id="{4C61DD7A-5600-49A5-A932-0B0465818850}" type="slidenum">
              <a:rPr lang="en-US" altLang="ja-JP" smtClean="0"/>
              <a:pPr/>
              <a:t>4</a:t>
            </a:fld>
            <a:endParaRPr lang="en-US" altLang="ja-JP" dirty="0"/>
          </a:p>
        </p:txBody>
      </p:sp>
      <p:pic>
        <p:nvPicPr>
          <p:cNvPr id="3" name="図 2">
            <a:extLst>
              <a:ext uri="{FF2B5EF4-FFF2-40B4-BE49-F238E27FC236}">
                <a16:creationId xmlns:a16="http://schemas.microsoft.com/office/drawing/2014/main" id="{05C054FB-8987-4A58-9277-F6EA218748BF}"/>
              </a:ext>
            </a:extLst>
          </p:cNvPr>
          <p:cNvPicPr/>
          <p:nvPr/>
        </p:nvPicPr>
        <p:blipFill>
          <a:blip r:embed="rId3"/>
          <a:stretch>
            <a:fillRect/>
          </a:stretch>
        </p:blipFill>
        <p:spPr>
          <a:xfrm>
            <a:off x="2156264" y="3668400"/>
            <a:ext cx="5057896" cy="3057602"/>
          </a:xfrm>
          <a:prstGeom prst="rect">
            <a:avLst/>
          </a:prstGeom>
        </p:spPr>
      </p:pic>
    </p:spTree>
    <p:extLst>
      <p:ext uri="{BB962C8B-B14F-4D97-AF65-F5344CB8AC3E}">
        <p14:creationId xmlns:p14="http://schemas.microsoft.com/office/powerpoint/2010/main" val="3036740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a:extLst>
              <a:ext uri="{FF2B5EF4-FFF2-40B4-BE49-F238E27FC236}">
                <a16:creationId xmlns:a16="http://schemas.microsoft.com/office/drawing/2014/main" id="{31230564-6923-427C-8737-CE7F2B2B5324}"/>
              </a:ext>
            </a:extLst>
          </p:cNvPr>
          <p:cNvGraphicFramePr>
            <a:graphicFrameLocks noChangeAspect="1"/>
          </p:cNvGraphicFramePr>
          <p:nvPr>
            <p:extLst>
              <p:ext uri="{D42A27DB-BD31-4B8C-83A1-F6EECF244321}">
                <p14:modId xmlns:p14="http://schemas.microsoft.com/office/powerpoint/2010/main" val="2781988743"/>
              </p:ext>
            </p:extLst>
          </p:nvPr>
        </p:nvGraphicFramePr>
        <p:xfrm>
          <a:off x="2340000" y="1188000"/>
          <a:ext cx="7509987" cy="5504082"/>
        </p:xfrm>
        <a:graphic>
          <a:graphicData uri="http://schemas.openxmlformats.org/presentationml/2006/ole">
            <mc:AlternateContent xmlns:mc="http://schemas.openxmlformats.org/markup-compatibility/2006">
              <mc:Choice xmlns:v="urn:schemas-microsoft-com:vml" Requires="v">
                <p:oleObj name="Worksheet" r:id="rId2" imgW="11553826" imgH="8467818" progId="Excel.Sheet.12">
                  <p:link updateAutomatic="1"/>
                </p:oleObj>
              </mc:Choice>
              <mc:Fallback>
                <p:oleObj name="Worksheet" r:id="rId2" imgW="11553826" imgH="8467818" progId="Excel.Sheet.12">
                  <p:link updateAutomatic="1"/>
                  <p:pic>
                    <p:nvPicPr>
                      <p:cNvPr id="0" name=""/>
                      <p:cNvPicPr/>
                      <p:nvPr/>
                    </p:nvPicPr>
                    <p:blipFill>
                      <a:blip r:embed="rId3"/>
                      <a:stretch>
                        <a:fillRect/>
                      </a:stretch>
                    </p:blipFill>
                    <p:spPr>
                      <a:xfrm>
                        <a:off x="2340000" y="1188000"/>
                        <a:ext cx="7509987" cy="5504082"/>
                      </a:xfrm>
                      <a:prstGeom prst="rect">
                        <a:avLst/>
                      </a:prstGeom>
                    </p:spPr>
                  </p:pic>
                </p:oleObj>
              </mc:Fallback>
            </mc:AlternateContent>
          </a:graphicData>
        </a:graphic>
      </p:graphicFrame>
      <p:sp>
        <p:nvSpPr>
          <p:cNvPr id="7" name="タイトル 6"/>
          <p:cNvSpPr>
            <a:spLocks noGrp="1"/>
          </p:cNvSpPr>
          <p:nvPr>
            <p:ph type="title"/>
          </p:nvPr>
        </p:nvSpPr>
        <p:spPr/>
        <p:txBody>
          <a:bodyPr/>
          <a:lstStyle/>
          <a:p>
            <a:endParaRPr kumimoji="1" lang="ja-JP" altLang="en-US"/>
          </a:p>
        </p:txBody>
      </p:sp>
      <p:sp>
        <p:nvSpPr>
          <p:cNvPr id="5" name="フッター プレースホルダー 4"/>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6" name="スライド番号プレースホルダー 5"/>
          <p:cNvSpPr>
            <a:spLocks noGrp="1"/>
          </p:cNvSpPr>
          <p:nvPr>
            <p:ph type="sldNum" sz="quarter" idx="11"/>
          </p:nvPr>
        </p:nvSpPr>
        <p:spPr/>
        <p:txBody>
          <a:bodyPr/>
          <a:lstStyle/>
          <a:p>
            <a:fld id="{4D60EF71-05AA-4881-83F2-D0787127C5CA}" type="slidenum">
              <a:rPr lang="en-US" altLang="ja-JP" smtClean="0"/>
              <a:pPr/>
              <a:t>40</a:t>
            </a:fld>
            <a:endParaRPr lang="en-US" altLang="ja-JP"/>
          </a:p>
        </p:txBody>
      </p:sp>
      <p:sp>
        <p:nvSpPr>
          <p:cNvPr id="2" name="コンテンツ プレースホルダー 1"/>
          <p:cNvSpPr>
            <a:spLocks noGrp="1"/>
          </p:cNvSpPr>
          <p:nvPr>
            <p:ph idx="1"/>
          </p:nvPr>
        </p:nvSpPr>
        <p:spPr>
          <a:xfrm>
            <a:off x="0" y="536400"/>
            <a:ext cx="9906000" cy="276999"/>
          </a:xfrm>
        </p:spPr>
        <p:txBody>
          <a:bodyPr/>
          <a:lstStyle/>
          <a:p>
            <a:endParaRPr kumimoji="1" lang="ja-JP" altLang="en-US" dirty="0"/>
          </a:p>
        </p:txBody>
      </p:sp>
    </p:spTree>
    <p:extLst>
      <p:ext uri="{BB962C8B-B14F-4D97-AF65-F5344CB8AC3E}">
        <p14:creationId xmlns:p14="http://schemas.microsoft.com/office/powerpoint/2010/main" val="3057782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a:t>
            </a:r>
            <a:r>
              <a:rPr lang="ja-JP" altLang="en-US" dirty="0"/>
              <a:t>．本地域を選んだ際の情報源</a:t>
            </a:r>
            <a:endParaRPr kumimoji="1" lang="ja-JP" altLang="en-US" dirty="0"/>
          </a:p>
        </p:txBody>
      </p:sp>
      <p:sp>
        <p:nvSpPr>
          <p:cNvPr id="13" name="コンテンツ プレースホルダー 12"/>
          <p:cNvSpPr>
            <a:spLocks noGrp="1"/>
          </p:cNvSpPr>
          <p:nvPr>
            <p:ph idx="1"/>
          </p:nvPr>
        </p:nvSpPr>
        <p:spPr>
          <a:xfrm>
            <a:off x="0" y="536400"/>
            <a:ext cx="9906000" cy="800219"/>
          </a:xfrm>
        </p:spPr>
        <p:txBody>
          <a:bodyPr/>
          <a:lstStyle/>
          <a:p>
            <a:r>
              <a:rPr lang="en-US" altLang="ja-JP" dirty="0"/>
              <a:t>2021</a:t>
            </a:r>
            <a:r>
              <a:rPr lang="ja-JP" altLang="en-US" dirty="0"/>
              <a:t>年度も、トップは</a:t>
            </a:r>
            <a:r>
              <a:rPr lang="en-US" altLang="ja-JP" dirty="0"/>
              <a:t>『</a:t>
            </a:r>
            <a:r>
              <a:rPr lang="ja-JP" altLang="en-US" dirty="0"/>
              <a:t>以前来訪した際の自身の経験</a:t>
            </a:r>
            <a:r>
              <a:rPr lang="en-US" altLang="ja-JP" dirty="0"/>
              <a:t>』(48%)</a:t>
            </a:r>
            <a:r>
              <a:rPr lang="ja-JP" altLang="en-US" dirty="0"/>
              <a:t> 。昨年度に比べ＋</a:t>
            </a:r>
            <a:r>
              <a:rPr lang="en-US" altLang="ja-JP" dirty="0"/>
              <a:t>6</a:t>
            </a:r>
            <a:r>
              <a:rPr lang="ja-JP" altLang="en-US" dirty="0"/>
              <a:t>ポイント上昇。</a:t>
            </a:r>
            <a:endParaRPr lang="en-US" altLang="ja-JP" dirty="0"/>
          </a:p>
          <a:p>
            <a:r>
              <a:rPr lang="ja-JP" altLang="en-US" dirty="0"/>
              <a:t>年々上昇しているのは、</a:t>
            </a:r>
            <a:r>
              <a:rPr lang="en-US" altLang="ja-JP" dirty="0"/>
              <a:t>『</a:t>
            </a:r>
            <a:r>
              <a:rPr lang="ja-JP" altLang="en-US" dirty="0"/>
              <a:t>観光系のサイト・ブログ</a:t>
            </a:r>
            <a:r>
              <a:rPr lang="en-US" altLang="ja-JP" dirty="0"/>
              <a:t>』</a:t>
            </a:r>
            <a:r>
              <a:rPr lang="ja-JP" altLang="en-US" dirty="0"/>
              <a:t>、</a:t>
            </a:r>
            <a:r>
              <a:rPr lang="en-US" altLang="ja-JP" dirty="0"/>
              <a:t>『SNS』</a:t>
            </a:r>
            <a:r>
              <a:rPr lang="ja-JP" altLang="en-US" dirty="0"/>
              <a:t>。その結果</a:t>
            </a:r>
            <a:r>
              <a:rPr lang="en-US" altLang="ja-JP" dirty="0"/>
              <a:t>『</a:t>
            </a:r>
            <a:r>
              <a:rPr lang="ja-JP" altLang="en-US" dirty="0"/>
              <a:t>インターネット・計</a:t>
            </a:r>
            <a:r>
              <a:rPr lang="en-US" altLang="ja-JP" dirty="0"/>
              <a:t>』</a:t>
            </a:r>
            <a:r>
              <a:rPr lang="ja-JP" altLang="en-US" dirty="0"/>
              <a:t>も上昇。</a:t>
            </a:r>
            <a:endParaRPr lang="en-US" altLang="ja-JP" dirty="0"/>
          </a:p>
          <a:p>
            <a:endParaRPr lang="en-US" altLang="ja-JP"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41</a:t>
            </a:fld>
            <a:endParaRPr lang="en-US" altLang="ja-JP"/>
          </a:p>
        </p:txBody>
      </p:sp>
      <p:graphicFrame>
        <p:nvGraphicFramePr>
          <p:cNvPr id="6" name="オブジェクト 5">
            <a:extLst>
              <a:ext uri="{FF2B5EF4-FFF2-40B4-BE49-F238E27FC236}">
                <a16:creationId xmlns:a16="http://schemas.microsoft.com/office/drawing/2014/main" id="{3BA4F876-A400-490B-B8AA-D7821375AA8F}"/>
              </a:ext>
            </a:extLst>
          </p:cNvPr>
          <p:cNvGraphicFramePr>
            <a:graphicFrameLocks noChangeAspect="1"/>
          </p:cNvGraphicFramePr>
          <p:nvPr>
            <p:extLst>
              <p:ext uri="{D42A27DB-BD31-4B8C-83A1-F6EECF244321}">
                <p14:modId xmlns:p14="http://schemas.microsoft.com/office/powerpoint/2010/main" val="2257372431"/>
              </p:ext>
            </p:extLst>
          </p:nvPr>
        </p:nvGraphicFramePr>
        <p:xfrm>
          <a:off x="991005" y="1123173"/>
          <a:ext cx="7951788" cy="5561012"/>
        </p:xfrm>
        <a:graphic>
          <a:graphicData uri="http://schemas.openxmlformats.org/presentationml/2006/ole">
            <mc:AlternateContent xmlns:mc="http://schemas.openxmlformats.org/markup-compatibility/2006">
              <mc:Choice xmlns:v="urn:schemas-microsoft-com:vml" Requires="v">
                <p:oleObj name="Worksheet" r:id="rId2" imgW="14725672" imgH="10296618" progId="Excel.Sheet.12">
                  <p:link updateAutomatic="1"/>
                </p:oleObj>
              </mc:Choice>
              <mc:Fallback>
                <p:oleObj name="Worksheet" r:id="rId2" imgW="14725672" imgH="10296618" progId="Excel.Sheet.12">
                  <p:link updateAutomatic="1"/>
                  <p:pic>
                    <p:nvPicPr>
                      <p:cNvPr id="0" name=""/>
                      <p:cNvPicPr/>
                      <p:nvPr/>
                    </p:nvPicPr>
                    <p:blipFill>
                      <a:blip r:embed="rId3"/>
                      <a:stretch>
                        <a:fillRect/>
                      </a:stretch>
                    </p:blipFill>
                    <p:spPr>
                      <a:xfrm>
                        <a:off x="991005" y="1123173"/>
                        <a:ext cx="7951788" cy="5561012"/>
                      </a:xfrm>
                      <a:prstGeom prst="rect">
                        <a:avLst/>
                      </a:prstGeom>
                    </p:spPr>
                  </p:pic>
                </p:oleObj>
              </mc:Fallback>
            </mc:AlternateContent>
          </a:graphicData>
        </a:graphic>
      </p:graphicFrame>
    </p:spTree>
    <p:extLst>
      <p:ext uri="{BB962C8B-B14F-4D97-AF65-F5344CB8AC3E}">
        <p14:creationId xmlns:p14="http://schemas.microsoft.com/office/powerpoint/2010/main" val="794239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en-US" altLang="ja-JP" dirty="0"/>
              <a:t>5</a:t>
            </a:r>
            <a:r>
              <a:rPr lang="ja-JP" altLang="en-US" dirty="0"/>
              <a:t>．本地域への来訪回数</a:t>
            </a:r>
            <a:r>
              <a:rPr lang="ja-JP" altLang="en-US" sz="900" dirty="0"/>
              <a:t>　</a:t>
            </a:r>
            <a:r>
              <a:rPr lang="en-US" altLang="ja-JP" sz="900" dirty="0"/>
              <a:t>※</a:t>
            </a:r>
            <a:r>
              <a:rPr lang="ja-JP" altLang="en-US" sz="900" dirty="0"/>
              <a:t>全体に対するコメントは調査サマリーに記載</a:t>
            </a:r>
          </a:p>
        </p:txBody>
      </p:sp>
      <p:sp>
        <p:nvSpPr>
          <p:cNvPr id="3" name="コンテンツ プレースホルダー 2"/>
          <p:cNvSpPr>
            <a:spLocks noGrp="1"/>
          </p:cNvSpPr>
          <p:nvPr>
            <p:ph idx="1"/>
          </p:nvPr>
        </p:nvSpPr>
        <p:spPr>
          <a:xfrm>
            <a:off x="0" y="536400"/>
            <a:ext cx="9906000" cy="276999"/>
          </a:xfrm>
        </p:spPr>
        <p:txBody>
          <a:bodyPr/>
          <a:lstStyle/>
          <a:p>
            <a:pPr marL="176213" indent="0">
              <a:buNone/>
            </a:pPr>
            <a:r>
              <a:rPr lang="ja-JP" altLang="en-US" dirty="0"/>
              <a:t>本地域への来訪回数</a:t>
            </a:r>
            <a:endParaRPr lang="en-US" altLang="ja-JP" dirty="0"/>
          </a:p>
        </p:txBody>
      </p:sp>
      <p:sp>
        <p:nvSpPr>
          <p:cNvPr id="4" name="フッター プレースホルダー 3"/>
          <p:cNvSpPr>
            <a:spLocks noGrp="1"/>
          </p:cNvSpPr>
          <p:nvPr>
            <p:ph type="ftr" sz="quarter" idx="10"/>
          </p:nvPr>
        </p:nvSpPr>
        <p:spPr>
          <a:xfrm>
            <a:off x="7953753" y="6722627"/>
            <a:ext cx="1506823"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42</a:t>
            </a:fld>
            <a:endParaRPr lang="en-US" altLang="ja-JP"/>
          </a:p>
        </p:txBody>
      </p:sp>
      <p:graphicFrame>
        <p:nvGraphicFramePr>
          <p:cNvPr id="6" name="オブジェクト 5">
            <a:extLst>
              <a:ext uri="{FF2B5EF4-FFF2-40B4-BE49-F238E27FC236}">
                <a16:creationId xmlns:a16="http://schemas.microsoft.com/office/drawing/2014/main" id="{5DAD3AEF-9DFE-4EE6-A21E-97C6380E2F7A}"/>
              </a:ext>
            </a:extLst>
          </p:cNvPr>
          <p:cNvGraphicFramePr>
            <a:graphicFrameLocks noChangeAspect="1"/>
          </p:cNvGraphicFramePr>
          <p:nvPr>
            <p:extLst>
              <p:ext uri="{D42A27DB-BD31-4B8C-83A1-F6EECF244321}">
                <p14:modId xmlns:p14="http://schemas.microsoft.com/office/powerpoint/2010/main" val="1694263852"/>
              </p:ext>
            </p:extLst>
          </p:nvPr>
        </p:nvGraphicFramePr>
        <p:xfrm>
          <a:off x="5220000" y="576000"/>
          <a:ext cx="4320595" cy="6105425"/>
        </p:xfrm>
        <a:graphic>
          <a:graphicData uri="http://schemas.openxmlformats.org/presentationml/2006/ole">
            <mc:AlternateContent xmlns:mc="http://schemas.openxmlformats.org/markup-compatibility/2006">
              <mc:Choice xmlns:v="urn:schemas-microsoft-com:vml" Requires="v">
                <p:oleObj name="Worksheet" r:id="rId2" imgW="8001101" imgH="11306343" progId="Excel.Sheet.12">
                  <p:link updateAutomatic="1"/>
                </p:oleObj>
              </mc:Choice>
              <mc:Fallback>
                <p:oleObj name="Worksheet" r:id="rId2" imgW="8001101" imgH="11306343" progId="Excel.Sheet.12">
                  <p:link updateAutomatic="1"/>
                  <p:pic>
                    <p:nvPicPr>
                      <p:cNvPr id="0" name=""/>
                      <p:cNvPicPr/>
                      <p:nvPr/>
                    </p:nvPicPr>
                    <p:blipFill>
                      <a:blip r:embed="rId3"/>
                      <a:stretch>
                        <a:fillRect/>
                      </a:stretch>
                    </p:blipFill>
                    <p:spPr>
                      <a:xfrm>
                        <a:off x="5220000" y="576000"/>
                        <a:ext cx="4320595" cy="6105425"/>
                      </a:xfrm>
                      <a:prstGeom prst="rect">
                        <a:avLst/>
                      </a:prstGeom>
                    </p:spPr>
                  </p:pic>
                </p:oleObj>
              </mc:Fallback>
            </mc:AlternateContent>
          </a:graphicData>
        </a:graphic>
      </p:graphicFrame>
    </p:spTree>
    <p:extLst>
      <p:ext uri="{BB962C8B-B14F-4D97-AF65-F5344CB8AC3E}">
        <p14:creationId xmlns:p14="http://schemas.microsoft.com/office/powerpoint/2010/main" val="2168801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6</a:t>
            </a:r>
            <a:r>
              <a:rPr lang="ja-JP" altLang="en-US" dirty="0"/>
              <a:t>．本地域での滞在時間</a:t>
            </a:r>
            <a:r>
              <a:rPr lang="ja-JP" altLang="en-US" sz="900" dirty="0"/>
              <a:t>　</a:t>
            </a:r>
            <a:r>
              <a:rPr lang="en-US" altLang="ja-JP" sz="900" dirty="0"/>
              <a:t>※</a:t>
            </a:r>
            <a:r>
              <a:rPr lang="ja-JP" altLang="en-US" sz="900" dirty="0"/>
              <a:t>全体に対するコメントは調査サマリーに記載</a:t>
            </a:r>
            <a:endParaRPr kumimoji="1" lang="ja-JP" altLang="en-US" sz="900" dirty="0"/>
          </a:p>
        </p:txBody>
      </p:sp>
      <p:sp>
        <p:nvSpPr>
          <p:cNvPr id="15" name="コンテンツ プレースホルダー 14"/>
          <p:cNvSpPr>
            <a:spLocks noGrp="1"/>
          </p:cNvSpPr>
          <p:nvPr>
            <p:ph idx="1"/>
          </p:nvPr>
        </p:nvSpPr>
        <p:spPr>
          <a:xfrm>
            <a:off x="0" y="536400"/>
            <a:ext cx="9906000" cy="276999"/>
          </a:xfrm>
        </p:spPr>
        <p:txBody>
          <a:bodyPr/>
          <a:lstStyle/>
          <a:p>
            <a:endParaRPr lang="en-US" altLang="ja-JP"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43</a:t>
            </a:fld>
            <a:endParaRPr lang="en-US" altLang="ja-JP"/>
          </a:p>
        </p:txBody>
      </p:sp>
      <p:graphicFrame>
        <p:nvGraphicFramePr>
          <p:cNvPr id="6" name="オブジェクト 5">
            <a:extLst>
              <a:ext uri="{FF2B5EF4-FFF2-40B4-BE49-F238E27FC236}">
                <a16:creationId xmlns:a16="http://schemas.microsoft.com/office/drawing/2014/main" id="{6606D51C-E231-473D-8418-BBBFB4EEA4B1}"/>
              </a:ext>
            </a:extLst>
          </p:cNvPr>
          <p:cNvGraphicFramePr>
            <a:graphicFrameLocks noChangeAspect="1"/>
          </p:cNvGraphicFramePr>
          <p:nvPr>
            <p:extLst>
              <p:ext uri="{D42A27DB-BD31-4B8C-83A1-F6EECF244321}">
                <p14:modId xmlns:p14="http://schemas.microsoft.com/office/powerpoint/2010/main" val="964720749"/>
              </p:ext>
            </p:extLst>
          </p:nvPr>
        </p:nvGraphicFramePr>
        <p:xfrm>
          <a:off x="5040000" y="612000"/>
          <a:ext cx="4698110" cy="6063599"/>
        </p:xfrm>
        <a:graphic>
          <a:graphicData uri="http://schemas.openxmlformats.org/presentationml/2006/ole">
            <mc:AlternateContent xmlns:mc="http://schemas.openxmlformats.org/markup-compatibility/2006">
              <mc:Choice xmlns:v="urn:schemas-microsoft-com:vml" Requires="v">
                <p:oleObj name="Worksheet" r:id="rId2" imgW="7962899" imgH="10277287" progId="Excel.Sheet.12">
                  <p:link updateAutomatic="1"/>
                </p:oleObj>
              </mc:Choice>
              <mc:Fallback>
                <p:oleObj name="Worksheet" r:id="rId2" imgW="7962899" imgH="10277287" progId="Excel.Sheet.12">
                  <p:link updateAutomatic="1"/>
                  <p:pic>
                    <p:nvPicPr>
                      <p:cNvPr id="0" name=""/>
                      <p:cNvPicPr/>
                      <p:nvPr/>
                    </p:nvPicPr>
                    <p:blipFill>
                      <a:blip r:embed="rId3"/>
                      <a:stretch>
                        <a:fillRect/>
                      </a:stretch>
                    </p:blipFill>
                    <p:spPr>
                      <a:xfrm>
                        <a:off x="5040000" y="612000"/>
                        <a:ext cx="4698110" cy="6063599"/>
                      </a:xfrm>
                      <a:prstGeom prst="rect">
                        <a:avLst/>
                      </a:prstGeom>
                    </p:spPr>
                  </p:pic>
                </p:oleObj>
              </mc:Fallback>
            </mc:AlternateContent>
          </a:graphicData>
        </a:graphic>
      </p:graphicFrame>
    </p:spTree>
    <p:extLst>
      <p:ext uri="{BB962C8B-B14F-4D97-AF65-F5344CB8AC3E}">
        <p14:creationId xmlns:p14="http://schemas.microsoft.com/office/powerpoint/2010/main" val="1644671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8A253E-BB24-4425-AE71-FE85FD93D4EC}"/>
              </a:ext>
            </a:extLst>
          </p:cNvPr>
          <p:cNvSpPr>
            <a:spLocks noGrp="1"/>
          </p:cNvSpPr>
          <p:nvPr>
            <p:ph type="title"/>
          </p:nvPr>
        </p:nvSpPr>
        <p:spPr/>
        <p:txBody>
          <a:bodyPr/>
          <a:lstStyle/>
          <a:p>
            <a:r>
              <a:rPr lang="ja-JP" altLang="en-US" dirty="0"/>
              <a:t>７．旅行先検討時における地域のコロナ対策への重視度　　</a:t>
            </a:r>
            <a:endParaRPr kumimoji="1" lang="ja-JP" altLang="en-US" dirty="0"/>
          </a:p>
        </p:txBody>
      </p:sp>
      <p:sp>
        <p:nvSpPr>
          <p:cNvPr id="3" name="コンテンツ プレースホルダー 2">
            <a:extLst>
              <a:ext uri="{FF2B5EF4-FFF2-40B4-BE49-F238E27FC236}">
                <a16:creationId xmlns:a16="http://schemas.microsoft.com/office/drawing/2014/main" id="{D718E339-3B6E-49E4-B724-C358B19B8E62}"/>
              </a:ext>
            </a:extLst>
          </p:cNvPr>
          <p:cNvSpPr>
            <a:spLocks noGrp="1"/>
          </p:cNvSpPr>
          <p:nvPr>
            <p:ph sz="half" idx="1"/>
          </p:nvPr>
        </p:nvSpPr>
        <p:spPr>
          <a:xfrm>
            <a:off x="41275" y="561599"/>
            <a:ext cx="4632325" cy="2631490"/>
          </a:xfrm>
        </p:spPr>
        <p:txBody>
          <a:bodyPr/>
          <a:lstStyle/>
          <a:p>
            <a:r>
              <a:rPr lang="ja-JP" altLang="en-US" dirty="0"/>
              <a:t>全体の</a:t>
            </a:r>
            <a:r>
              <a:rPr lang="en-US" altLang="ja-JP" dirty="0"/>
              <a:t>18</a:t>
            </a:r>
            <a:r>
              <a:rPr lang="ja-JP" altLang="en-US" dirty="0"/>
              <a:t>％が、地域におけるコロナ対策を</a:t>
            </a:r>
            <a:r>
              <a:rPr lang="en-US" altLang="ja-JP" dirty="0"/>
              <a:t>『</a:t>
            </a:r>
            <a:r>
              <a:rPr lang="ja-JP" altLang="en-US" dirty="0"/>
              <a:t>とても重視した</a:t>
            </a:r>
            <a:r>
              <a:rPr lang="en-US" altLang="ja-JP" dirty="0"/>
              <a:t>』</a:t>
            </a:r>
            <a:r>
              <a:rPr lang="ja-JP" altLang="en-US" dirty="0"/>
              <a:t>と回答。</a:t>
            </a:r>
            <a:endParaRPr lang="en-US" altLang="ja-JP" dirty="0"/>
          </a:p>
          <a:p>
            <a:r>
              <a:rPr lang="en-US" altLang="ja-JP" dirty="0"/>
              <a:t>『</a:t>
            </a:r>
            <a:r>
              <a:rPr lang="ja-JP" altLang="en-US" dirty="0"/>
              <a:t>ある程度重視</a:t>
            </a:r>
            <a:r>
              <a:rPr lang="en-US" altLang="ja-JP" dirty="0"/>
              <a:t>』</a:t>
            </a:r>
            <a:r>
              <a:rPr lang="ja-JP" altLang="en-US" dirty="0"/>
              <a:t>まで合わせると、全体の</a:t>
            </a:r>
            <a:r>
              <a:rPr lang="en-US" altLang="ja-JP" dirty="0"/>
              <a:t>69</a:t>
            </a:r>
            <a:r>
              <a:rPr lang="ja-JP" altLang="en-US" dirty="0"/>
              <a:t>％が重視。</a:t>
            </a:r>
            <a:endParaRPr lang="en-US" altLang="ja-JP" dirty="0"/>
          </a:p>
          <a:p>
            <a:endParaRPr lang="en-US" altLang="ja-JP" dirty="0"/>
          </a:p>
          <a:p>
            <a:pPr lvl="1"/>
            <a:r>
              <a:rPr lang="ja-JP" altLang="en-US" dirty="0"/>
              <a:t>総合満足度別にみると、大変満足層では</a:t>
            </a:r>
            <a:r>
              <a:rPr lang="en-US" altLang="ja-JP" dirty="0"/>
              <a:t>『</a:t>
            </a:r>
            <a:r>
              <a:rPr lang="ja-JP" altLang="en-US" dirty="0"/>
              <a:t>とても重視した</a:t>
            </a:r>
            <a:r>
              <a:rPr lang="en-US" altLang="ja-JP" dirty="0"/>
              <a:t>』</a:t>
            </a:r>
            <a:r>
              <a:rPr lang="ja-JP" altLang="en-US" dirty="0"/>
              <a:t>が</a:t>
            </a:r>
            <a:r>
              <a:rPr lang="en-US" altLang="ja-JP" dirty="0"/>
              <a:t>29</a:t>
            </a:r>
            <a:r>
              <a:rPr lang="ja-JP" altLang="en-US" dirty="0"/>
              <a:t>％と、他層に比べ突出。満足度の高い２層はいずれも</a:t>
            </a:r>
            <a:r>
              <a:rPr lang="en-US" altLang="ja-JP" dirty="0"/>
              <a:t> 『</a:t>
            </a:r>
            <a:r>
              <a:rPr lang="ja-JP" altLang="en-US" dirty="0"/>
              <a:t>重視した・計</a:t>
            </a:r>
            <a:r>
              <a:rPr lang="en-US" altLang="ja-JP" dirty="0"/>
              <a:t>』</a:t>
            </a:r>
            <a:r>
              <a:rPr lang="ja-JP" altLang="en-US" dirty="0"/>
              <a:t>が</a:t>
            </a:r>
            <a:r>
              <a:rPr lang="en-US" altLang="ja-JP" dirty="0"/>
              <a:t>7</a:t>
            </a:r>
            <a:r>
              <a:rPr lang="ja-JP" altLang="en-US" dirty="0"/>
              <a:t>割を超え、コロナ対策への重視度が高かったことがわかる。</a:t>
            </a:r>
            <a:endParaRPr lang="en-US" altLang="ja-JP" dirty="0"/>
          </a:p>
          <a:p>
            <a:pPr lvl="1"/>
            <a:endParaRPr lang="en-US" altLang="ja-JP" dirty="0"/>
          </a:p>
          <a:p>
            <a:pPr lvl="1"/>
            <a:r>
              <a:rPr lang="ja-JP" altLang="en-US" dirty="0"/>
              <a:t>同行者別にみると、</a:t>
            </a:r>
            <a:r>
              <a:rPr lang="en-US" altLang="ja-JP" dirty="0"/>
              <a:t> 『</a:t>
            </a:r>
            <a:r>
              <a:rPr lang="ja-JP" altLang="en-US" dirty="0"/>
              <a:t>重視した・計</a:t>
            </a:r>
            <a:r>
              <a:rPr lang="en-US" altLang="ja-JP" dirty="0"/>
              <a:t>』</a:t>
            </a:r>
            <a:r>
              <a:rPr lang="ja-JP" altLang="en-US" dirty="0"/>
              <a:t>が高いのは夫婦やカップル。反対に低いのは友人、ひとりの場合。</a:t>
            </a:r>
            <a:endParaRPr lang="en-US" altLang="ja-JP" dirty="0"/>
          </a:p>
          <a:p>
            <a:pPr lvl="1"/>
            <a:endParaRPr lang="en-US" altLang="ja-JP" dirty="0"/>
          </a:p>
          <a:p>
            <a:pPr lvl="1"/>
            <a:r>
              <a:rPr lang="ja-JP" altLang="en-US" dirty="0"/>
              <a:t>来訪回数別では、初めて層よりもリピータ層の方が</a:t>
            </a:r>
            <a:r>
              <a:rPr lang="en-US" altLang="ja-JP" dirty="0"/>
              <a:t>『</a:t>
            </a:r>
            <a:r>
              <a:rPr lang="ja-JP" altLang="en-US" dirty="0"/>
              <a:t>重視した・計</a:t>
            </a:r>
            <a:r>
              <a:rPr lang="en-US" altLang="ja-JP" dirty="0"/>
              <a:t>』</a:t>
            </a:r>
            <a:r>
              <a:rPr lang="ja-JP" altLang="en-US" dirty="0"/>
              <a:t>の割合が高い。</a:t>
            </a:r>
            <a:endParaRPr lang="en-US" altLang="ja-JP" dirty="0"/>
          </a:p>
          <a:p>
            <a:endParaRPr kumimoji="1" lang="en-US" altLang="ja-JP" dirty="0"/>
          </a:p>
          <a:p>
            <a:pPr lvl="1"/>
            <a:r>
              <a:rPr lang="en-US" altLang="ja-JP" dirty="0"/>
              <a:t>『</a:t>
            </a:r>
            <a:r>
              <a:rPr lang="ja-JP" altLang="en-US" dirty="0"/>
              <a:t>重視した・計</a:t>
            </a:r>
            <a:r>
              <a:rPr lang="en-US" altLang="ja-JP" dirty="0"/>
              <a:t>』</a:t>
            </a:r>
            <a:r>
              <a:rPr lang="ja-JP" altLang="en-US" dirty="0"/>
              <a:t>は、全観光圏と同水準。</a:t>
            </a:r>
            <a:endParaRPr kumimoji="1" lang="ja-JP" altLang="en-US" dirty="0"/>
          </a:p>
        </p:txBody>
      </p:sp>
      <p:sp>
        <p:nvSpPr>
          <p:cNvPr id="6" name="コンテンツ プレースホルダー 5">
            <a:extLst>
              <a:ext uri="{FF2B5EF4-FFF2-40B4-BE49-F238E27FC236}">
                <a16:creationId xmlns:a16="http://schemas.microsoft.com/office/drawing/2014/main" id="{494B60CF-4EB3-4873-A0B9-F0B46DC62DB5}"/>
              </a:ext>
            </a:extLst>
          </p:cNvPr>
          <p:cNvSpPr>
            <a:spLocks noGrp="1"/>
          </p:cNvSpPr>
          <p:nvPr>
            <p:ph sz="half" idx="2"/>
          </p:nvPr>
        </p:nvSpPr>
        <p:spPr/>
        <p:txBody>
          <a:bodyPr/>
          <a:lstStyle/>
          <a:p>
            <a:endParaRPr lang="ja-JP" altLang="en-US"/>
          </a:p>
        </p:txBody>
      </p:sp>
      <p:sp>
        <p:nvSpPr>
          <p:cNvPr id="4" name="フッター プレースホルダー 3">
            <a:extLst>
              <a:ext uri="{FF2B5EF4-FFF2-40B4-BE49-F238E27FC236}">
                <a16:creationId xmlns:a16="http://schemas.microsoft.com/office/drawing/2014/main" id="{BFA9E570-1712-4BAC-802F-E22E13A3093D}"/>
              </a:ext>
            </a:extLst>
          </p:cNvPr>
          <p:cNvSpPr>
            <a:spLocks noGrp="1"/>
          </p:cNvSpPr>
          <p:nvPr>
            <p:ph type="ftr" sz="quarter" idx="10"/>
          </p:nvPr>
        </p:nvSpPr>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a:extLst>
              <a:ext uri="{FF2B5EF4-FFF2-40B4-BE49-F238E27FC236}">
                <a16:creationId xmlns:a16="http://schemas.microsoft.com/office/drawing/2014/main" id="{E43D0E59-2AB9-40C2-906D-8C68BC225FC5}"/>
              </a:ext>
            </a:extLst>
          </p:cNvPr>
          <p:cNvSpPr>
            <a:spLocks noGrp="1"/>
          </p:cNvSpPr>
          <p:nvPr>
            <p:ph type="sldNum" sz="quarter" idx="11"/>
          </p:nvPr>
        </p:nvSpPr>
        <p:spPr/>
        <p:txBody>
          <a:bodyPr/>
          <a:lstStyle/>
          <a:p>
            <a:fld id="{ACF80621-A326-44A1-96B6-FB81A926EF95}" type="slidenum">
              <a:rPr lang="en-US" altLang="ja-JP" smtClean="0"/>
              <a:pPr/>
              <a:t>44</a:t>
            </a:fld>
            <a:endParaRPr lang="en-US" altLang="ja-JP"/>
          </a:p>
        </p:txBody>
      </p:sp>
      <p:graphicFrame>
        <p:nvGraphicFramePr>
          <p:cNvPr id="7" name="オブジェクト 6">
            <a:extLst>
              <a:ext uri="{FF2B5EF4-FFF2-40B4-BE49-F238E27FC236}">
                <a16:creationId xmlns:a16="http://schemas.microsoft.com/office/drawing/2014/main" id="{3596EC14-EF43-464C-8694-2EF593D647D5}"/>
              </a:ext>
            </a:extLst>
          </p:cNvPr>
          <p:cNvGraphicFramePr>
            <a:graphicFrameLocks noChangeAspect="1"/>
          </p:cNvGraphicFramePr>
          <p:nvPr>
            <p:extLst>
              <p:ext uri="{D42A27DB-BD31-4B8C-83A1-F6EECF244321}">
                <p14:modId xmlns:p14="http://schemas.microsoft.com/office/powerpoint/2010/main" val="1437585780"/>
              </p:ext>
            </p:extLst>
          </p:nvPr>
        </p:nvGraphicFramePr>
        <p:xfrm>
          <a:off x="4608000" y="900000"/>
          <a:ext cx="5210285" cy="5734965"/>
        </p:xfrm>
        <a:graphic>
          <a:graphicData uri="http://schemas.openxmlformats.org/presentationml/2006/ole">
            <mc:AlternateContent xmlns:mc="http://schemas.openxmlformats.org/markup-compatibility/2006">
              <mc:Choice xmlns:v="urn:schemas-microsoft-com:vml" Requires="v">
                <p:oleObj name="Worksheet" r:id="rId2" imgW="9648675" imgH="10620306" progId="Excel.Sheet.12">
                  <p:link updateAutomatic="1"/>
                </p:oleObj>
              </mc:Choice>
              <mc:Fallback>
                <p:oleObj name="Worksheet" r:id="rId2" imgW="9648675" imgH="10620306" progId="Excel.Sheet.12">
                  <p:link updateAutomatic="1"/>
                  <p:pic>
                    <p:nvPicPr>
                      <p:cNvPr id="0" name=""/>
                      <p:cNvPicPr/>
                      <p:nvPr/>
                    </p:nvPicPr>
                    <p:blipFill>
                      <a:blip r:embed="rId3"/>
                      <a:stretch>
                        <a:fillRect/>
                      </a:stretch>
                    </p:blipFill>
                    <p:spPr>
                      <a:xfrm>
                        <a:off x="4608000" y="900000"/>
                        <a:ext cx="5210285" cy="5734965"/>
                      </a:xfrm>
                      <a:prstGeom prst="rect">
                        <a:avLst/>
                      </a:prstGeom>
                    </p:spPr>
                  </p:pic>
                </p:oleObj>
              </mc:Fallback>
            </mc:AlternateContent>
          </a:graphicData>
        </a:graphic>
      </p:graphicFrame>
    </p:spTree>
    <p:extLst>
      <p:ext uri="{BB962C8B-B14F-4D97-AF65-F5344CB8AC3E}">
        <p14:creationId xmlns:p14="http://schemas.microsoft.com/office/powerpoint/2010/main" val="2819901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71BDD8-A7E8-4994-B8A9-0AB08DFE731C}"/>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82F0D993-94F0-4748-9956-2F0EBEA47093}"/>
              </a:ext>
            </a:extLst>
          </p:cNvPr>
          <p:cNvSpPr>
            <a:spLocks noGrp="1"/>
          </p:cNvSpPr>
          <p:nvPr>
            <p:ph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B5961932-0C22-4B0E-A323-F052E1F34566}"/>
              </a:ext>
            </a:extLst>
          </p:cNvPr>
          <p:cNvSpPr>
            <a:spLocks noGrp="1"/>
          </p:cNvSpPr>
          <p:nvPr>
            <p:ph type="ftr" sz="quarter" idx="10"/>
          </p:nvPr>
        </p:nvSpPr>
        <p:spPr/>
        <p:txBody>
          <a:bodyPr/>
          <a:lstStyle/>
          <a:p>
            <a:r>
              <a:rPr lang="en-US" altLang="zh-TW"/>
              <a:t>【2021</a:t>
            </a:r>
            <a:r>
              <a:rPr lang="zh-TW" altLang="en-US"/>
              <a:t>年度</a:t>
            </a:r>
            <a:r>
              <a:rPr lang="en-US" altLang="zh-TW"/>
              <a:t>】</a:t>
            </a:r>
            <a:r>
              <a:rPr lang="zh-TW" altLang="en-US"/>
              <a:t>来訪者満足度調査</a:t>
            </a:r>
            <a:endParaRPr lang="en-US" altLang="ja-JP" dirty="0"/>
          </a:p>
        </p:txBody>
      </p:sp>
      <p:sp>
        <p:nvSpPr>
          <p:cNvPr id="5" name="スライド番号プレースホルダー 4">
            <a:extLst>
              <a:ext uri="{FF2B5EF4-FFF2-40B4-BE49-F238E27FC236}">
                <a16:creationId xmlns:a16="http://schemas.microsoft.com/office/drawing/2014/main" id="{E0F12800-9334-4D06-85C5-D8C22EE607AB}"/>
              </a:ext>
            </a:extLst>
          </p:cNvPr>
          <p:cNvSpPr>
            <a:spLocks noGrp="1"/>
          </p:cNvSpPr>
          <p:nvPr>
            <p:ph type="sldNum" sz="quarter" idx="11"/>
          </p:nvPr>
        </p:nvSpPr>
        <p:spPr/>
        <p:txBody>
          <a:bodyPr/>
          <a:lstStyle/>
          <a:p>
            <a:fld id="{ACF80621-A326-44A1-96B6-FB81A926EF95}" type="slidenum">
              <a:rPr lang="en-US" altLang="ja-JP" smtClean="0"/>
              <a:pPr/>
              <a:t>45</a:t>
            </a:fld>
            <a:endParaRPr lang="en-US" altLang="ja-JP"/>
          </a:p>
        </p:txBody>
      </p:sp>
    </p:spTree>
    <p:extLst>
      <p:ext uri="{BB962C8B-B14F-4D97-AF65-F5344CB8AC3E}">
        <p14:creationId xmlns:p14="http://schemas.microsoft.com/office/powerpoint/2010/main" val="2844350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3803905" y="3079750"/>
            <a:ext cx="6102096" cy="457200"/>
          </a:xfrm>
        </p:spPr>
        <p:txBody>
          <a:bodyPr>
            <a:normAutofit/>
          </a:bodyPr>
          <a:lstStyle/>
          <a:p>
            <a:pPr>
              <a:tabLst>
                <a:tab pos="4466162" algn="r"/>
              </a:tabLst>
            </a:pPr>
            <a:r>
              <a:rPr lang="ja-JP" altLang="en-US" dirty="0"/>
              <a:t>付録）２</a:t>
            </a:r>
            <a:r>
              <a:rPr lang="en-US" altLang="ja-JP" dirty="0"/>
              <a:t>.</a:t>
            </a:r>
            <a:r>
              <a:rPr lang="ja-JP" altLang="en-US" dirty="0"/>
              <a:t>図表データ集：調査結果詳細②</a:t>
            </a:r>
            <a:endParaRPr lang="en-US" altLang="ja-JP" dirty="0"/>
          </a:p>
        </p:txBody>
      </p:sp>
      <p:sp>
        <p:nvSpPr>
          <p:cNvPr id="2074" name="Rectangle 26"/>
          <p:cNvSpPr>
            <a:spLocks noGrp="1" noChangeArrowheads="1"/>
          </p:cNvSpPr>
          <p:nvPr>
            <p:ph type="subTitle" idx="1"/>
          </p:nvPr>
        </p:nvSpPr>
        <p:spPr/>
        <p:txBody>
          <a:bodyPr>
            <a:normAutofit/>
          </a:bodyPr>
          <a:lstStyle/>
          <a:p>
            <a:r>
              <a:rPr lang="ja-JP" altLang="en-US" dirty="0"/>
              <a:t>来訪者の評価</a:t>
            </a:r>
          </a:p>
        </p:txBody>
      </p:sp>
    </p:spTree>
    <p:extLst>
      <p:ext uri="{BB962C8B-B14F-4D97-AF65-F5344CB8AC3E}">
        <p14:creationId xmlns:p14="http://schemas.microsoft.com/office/powerpoint/2010/main" val="53764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１．本地域の来訪者満足度　</a:t>
            </a:r>
            <a:r>
              <a:rPr lang="en-US" altLang="ja-JP" sz="900" dirty="0"/>
              <a:t>※</a:t>
            </a:r>
            <a:r>
              <a:rPr lang="ja-JP" altLang="en-US" sz="900" dirty="0"/>
              <a:t>全体に対するコメントは調査サマリーに記載</a:t>
            </a:r>
          </a:p>
        </p:txBody>
      </p:sp>
      <p:sp>
        <p:nvSpPr>
          <p:cNvPr id="6" name="コンテンツ プレースホルダー 5"/>
          <p:cNvSpPr>
            <a:spLocks noGrp="1"/>
          </p:cNvSpPr>
          <p:nvPr>
            <p:ph idx="1"/>
          </p:nvPr>
        </p:nvSpPr>
        <p:spPr>
          <a:xfrm>
            <a:off x="0" y="536400"/>
            <a:ext cx="9906000" cy="276999"/>
          </a:xfrm>
        </p:spPr>
        <p:txBody>
          <a:bodyPr/>
          <a:lstStyle/>
          <a:p>
            <a:endParaRPr lang="ja-JP" altLang="en-US"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47</a:t>
            </a:fld>
            <a:endParaRPr lang="en-US" altLang="ja-JP"/>
          </a:p>
        </p:txBody>
      </p:sp>
      <p:graphicFrame>
        <p:nvGraphicFramePr>
          <p:cNvPr id="7" name="オブジェクト 6">
            <a:extLst>
              <a:ext uri="{FF2B5EF4-FFF2-40B4-BE49-F238E27FC236}">
                <a16:creationId xmlns:a16="http://schemas.microsoft.com/office/drawing/2014/main" id="{86C1CD3D-FB58-45A0-B888-50C443898931}"/>
              </a:ext>
            </a:extLst>
          </p:cNvPr>
          <p:cNvGraphicFramePr>
            <a:graphicFrameLocks noChangeAspect="1"/>
          </p:cNvGraphicFramePr>
          <p:nvPr>
            <p:extLst>
              <p:ext uri="{D42A27DB-BD31-4B8C-83A1-F6EECF244321}">
                <p14:modId xmlns:p14="http://schemas.microsoft.com/office/powerpoint/2010/main" val="3885039511"/>
              </p:ext>
            </p:extLst>
          </p:nvPr>
        </p:nvGraphicFramePr>
        <p:xfrm>
          <a:off x="4140000" y="900000"/>
          <a:ext cx="5648326" cy="5799138"/>
        </p:xfrm>
        <a:graphic>
          <a:graphicData uri="http://schemas.openxmlformats.org/presentationml/2006/ole">
            <mc:AlternateContent xmlns:mc="http://schemas.openxmlformats.org/markup-compatibility/2006">
              <mc:Choice xmlns:v="urn:schemas-microsoft-com:vml" Requires="v">
                <p:oleObj name="Worksheet" r:id="rId2" imgW="10267840" imgH="10544122" progId="Excel.Sheet.12">
                  <p:link updateAutomatic="1"/>
                </p:oleObj>
              </mc:Choice>
              <mc:Fallback>
                <p:oleObj name="Worksheet" r:id="rId2" imgW="10267840" imgH="10544122" progId="Excel.Sheet.12">
                  <p:link updateAutomatic="1"/>
                  <p:pic>
                    <p:nvPicPr>
                      <p:cNvPr id="0" name=""/>
                      <p:cNvPicPr/>
                      <p:nvPr/>
                    </p:nvPicPr>
                    <p:blipFill>
                      <a:blip r:embed="rId3"/>
                      <a:stretch>
                        <a:fillRect/>
                      </a:stretch>
                    </p:blipFill>
                    <p:spPr>
                      <a:xfrm>
                        <a:off x="4140000" y="900000"/>
                        <a:ext cx="5648326" cy="5799138"/>
                      </a:xfrm>
                      <a:prstGeom prst="rect">
                        <a:avLst/>
                      </a:prstGeom>
                    </p:spPr>
                  </p:pic>
                </p:oleObj>
              </mc:Fallback>
            </mc:AlternateContent>
          </a:graphicData>
        </a:graphic>
      </p:graphicFrame>
    </p:spTree>
    <p:extLst>
      <p:ext uri="{BB962C8B-B14F-4D97-AF65-F5344CB8AC3E}">
        <p14:creationId xmlns:p14="http://schemas.microsoft.com/office/powerpoint/2010/main" val="3195335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２．本地域の紹介意向　</a:t>
            </a:r>
            <a:r>
              <a:rPr lang="ja-JP" altLang="en-US" sz="900" dirty="0"/>
              <a:t>　</a:t>
            </a:r>
            <a:r>
              <a:rPr lang="en-US" altLang="ja-JP" sz="900" dirty="0"/>
              <a:t>※</a:t>
            </a:r>
            <a:r>
              <a:rPr lang="ja-JP" altLang="en-US" sz="900" dirty="0"/>
              <a:t>全体に対するコメントは調査サマリーに記載</a:t>
            </a:r>
          </a:p>
        </p:txBody>
      </p:sp>
      <p:sp>
        <p:nvSpPr>
          <p:cNvPr id="6" name="コンテンツ プレースホルダー 5"/>
          <p:cNvSpPr>
            <a:spLocks noGrp="1"/>
          </p:cNvSpPr>
          <p:nvPr>
            <p:ph idx="1"/>
          </p:nvPr>
        </p:nvSpPr>
        <p:spPr>
          <a:xfrm>
            <a:off x="0" y="536400"/>
            <a:ext cx="9906000" cy="276999"/>
          </a:xfrm>
        </p:spPr>
        <p:txBody>
          <a:bodyPr/>
          <a:lstStyle/>
          <a:p>
            <a:endParaRPr lang="en-US" altLang="ja-JP"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48</a:t>
            </a:fld>
            <a:endParaRPr lang="en-US" altLang="ja-JP"/>
          </a:p>
        </p:txBody>
      </p:sp>
      <p:graphicFrame>
        <p:nvGraphicFramePr>
          <p:cNvPr id="7" name="オブジェクト 6">
            <a:extLst>
              <a:ext uri="{FF2B5EF4-FFF2-40B4-BE49-F238E27FC236}">
                <a16:creationId xmlns:a16="http://schemas.microsoft.com/office/drawing/2014/main" id="{BFCB7645-F626-4E28-B645-275E7A08F6B4}"/>
              </a:ext>
            </a:extLst>
          </p:cNvPr>
          <p:cNvGraphicFramePr>
            <a:graphicFrameLocks noChangeAspect="1"/>
          </p:cNvGraphicFramePr>
          <p:nvPr>
            <p:extLst>
              <p:ext uri="{D42A27DB-BD31-4B8C-83A1-F6EECF244321}">
                <p14:modId xmlns:p14="http://schemas.microsoft.com/office/powerpoint/2010/main" val="3165509416"/>
              </p:ext>
            </p:extLst>
          </p:nvPr>
        </p:nvGraphicFramePr>
        <p:xfrm>
          <a:off x="4500563" y="769938"/>
          <a:ext cx="5235575" cy="5842000"/>
        </p:xfrm>
        <a:graphic>
          <a:graphicData uri="http://schemas.openxmlformats.org/presentationml/2006/ole">
            <mc:AlternateContent xmlns:mc="http://schemas.openxmlformats.org/markup-compatibility/2006">
              <mc:Choice xmlns:v="urn:schemas-microsoft-com:vml" Requires="v">
                <p:oleObj name="Worksheet" r:id="rId2" imgW="10267840" imgH="11458711" progId="Excel.Sheet.12">
                  <p:link updateAutomatic="1"/>
                </p:oleObj>
              </mc:Choice>
              <mc:Fallback>
                <p:oleObj name="Worksheet" r:id="rId2" imgW="10267840" imgH="11458711" progId="Excel.Sheet.12">
                  <p:link updateAutomatic="1"/>
                  <p:pic>
                    <p:nvPicPr>
                      <p:cNvPr id="0" name=""/>
                      <p:cNvPicPr/>
                      <p:nvPr/>
                    </p:nvPicPr>
                    <p:blipFill>
                      <a:blip r:embed="rId3"/>
                      <a:stretch>
                        <a:fillRect/>
                      </a:stretch>
                    </p:blipFill>
                    <p:spPr>
                      <a:xfrm>
                        <a:off x="4500563" y="769938"/>
                        <a:ext cx="5235575" cy="5842000"/>
                      </a:xfrm>
                      <a:prstGeom prst="rect">
                        <a:avLst/>
                      </a:prstGeom>
                    </p:spPr>
                  </p:pic>
                </p:oleObj>
              </mc:Fallback>
            </mc:AlternateContent>
          </a:graphicData>
        </a:graphic>
      </p:graphicFrame>
      <p:sp>
        <p:nvSpPr>
          <p:cNvPr id="8" name="楕円 7">
            <a:extLst>
              <a:ext uri="{FF2B5EF4-FFF2-40B4-BE49-F238E27FC236}">
                <a16:creationId xmlns:a16="http://schemas.microsoft.com/office/drawing/2014/main" id="{30345FBF-FD1D-4298-B3E6-D87C026F03A7}"/>
              </a:ext>
            </a:extLst>
          </p:cNvPr>
          <p:cNvSpPr/>
          <p:nvPr/>
        </p:nvSpPr>
        <p:spPr bwMode="auto">
          <a:xfrm>
            <a:off x="-1524000" y="1363850"/>
            <a:ext cx="1524000" cy="870402"/>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dirty="0"/>
              <a:t>3/18</a:t>
            </a:r>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修正</a:t>
            </a:r>
            <a:endParaRPr lang="en-US" altLang="ja-JP" dirty="0"/>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致しました</a:t>
            </a:r>
            <a:endParaRPr kumimoji="1" lang="ja-JP" altLang="en-US" sz="1400" b="0" i="0" u="none" strike="noStrike" cap="none" normalizeH="0" baseline="0" dirty="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79970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３．本地域への１年以内再来訪意向　</a:t>
            </a:r>
            <a:r>
              <a:rPr lang="ja-JP" altLang="en-US" sz="900" dirty="0"/>
              <a:t>　</a:t>
            </a:r>
            <a:r>
              <a:rPr lang="en-US" altLang="ja-JP" sz="900" dirty="0"/>
              <a:t>※</a:t>
            </a:r>
            <a:r>
              <a:rPr lang="ja-JP" altLang="en-US" sz="900" dirty="0"/>
              <a:t>全体に対するコメントは調査サマリーに記載</a:t>
            </a:r>
          </a:p>
        </p:txBody>
      </p:sp>
      <p:sp>
        <p:nvSpPr>
          <p:cNvPr id="6" name="コンテンツ プレースホルダー 5"/>
          <p:cNvSpPr>
            <a:spLocks noGrp="1"/>
          </p:cNvSpPr>
          <p:nvPr>
            <p:ph idx="1"/>
          </p:nvPr>
        </p:nvSpPr>
        <p:spPr>
          <a:xfrm>
            <a:off x="0" y="536400"/>
            <a:ext cx="9906000" cy="276999"/>
          </a:xfrm>
        </p:spPr>
        <p:txBody>
          <a:bodyPr/>
          <a:lstStyle/>
          <a:p>
            <a:endParaRPr lang="en-US" altLang="ja-JP"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49</a:t>
            </a:fld>
            <a:endParaRPr lang="en-US" altLang="ja-JP"/>
          </a:p>
        </p:txBody>
      </p:sp>
      <p:graphicFrame>
        <p:nvGraphicFramePr>
          <p:cNvPr id="7" name="オブジェクト 6">
            <a:extLst>
              <a:ext uri="{FF2B5EF4-FFF2-40B4-BE49-F238E27FC236}">
                <a16:creationId xmlns:a16="http://schemas.microsoft.com/office/drawing/2014/main" id="{F02D94AD-1521-4B43-AC43-D253A626C1D7}"/>
              </a:ext>
            </a:extLst>
          </p:cNvPr>
          <p:cNvGraphicFramePr>
            <a:graphicFrameLocks noChangeAspect="1"/>
          </p:cNvGraphicFramePr>
          <p:nvPr>
            <p:extLst>
              <p:ext uri="{D42A27DB-BD31-4B8C-83A1-F6EECF244321}">
                <p14:modId xmlns:p14="http://schemas.microsoft.com/office/powerpoint/2010/main" val="1423824124"/>
              </p:ext>
            </p:extLst>
          </p:nvPr>
        </p:nvGraphicFramePr>
        <p:xfrm>
          <a:off x="4500000" y="828000"/>
          <a:ext cx="5236598" cy="5843943"/>
        </p:xfrm>
        <a:graphic>
          <a:graphicData uri="http://schemas.openxmlformats.org/presentationml/2006/ole">
            <mc:AlternateContent xmlns:mc="http://schemas.openxmlformats.org/markup-compatibility/2006">
              <mc:Choice xmlns:v="urn:schemas-microsoft-com:vml" Requires="v">
                <p:oleObj name="Worksheet" r:id="rId2" imgW="10267840" imgH="11458711" progId="Excel.Sheet.12">
                  <p:link updateAutomatic="1"/>
                </p:oleObj>
              </mc:Choice>
              <mc:Fallback>
                <p:oleObj name="Worksheet" r:id="rId2" imgW="10267840" imgH="11458711" progId="Excel.Sheet.12">
                  <p:link updateAutomatic="1"/>
                  <p:pic>
                    <p:nvPicPr>
                      <p:cNvPr id="0" name=""/>
                      <p:cNvPicPr/>
                      <p:nvPr/>
                    </p:nvPicPr>
                    <p:blipFill>
                      <a:blip r:embed="rId3"/>
                      <a:stretch>
                        <a:fillRect/>
                      </a:stretch>
                    </p:blipFill>
                    <p:spPr>
                      <a:xfrm>
                        <a:off x="4500000" y="828000"/>
                        <a:ext cx="5236598" cy="5843943"/>
                      </a:xfrm>
                      <a:prstGeom prst="rect">
                        <a:avLst/>
                      </a:prstGeom>
                    </p:spPr>
                  </p:pic>
                </p:oleObj>
              </mc:Fallback>
            </mc:AlternateContent>
          </a:graphicData>
        </a:graphic>
      </p:graphicFrame>
    </p:spTree>
    <p:extLst>
      <p:ext uri="{BB962C8B-B14F-4D97-AF65-F5344CB8AC3E}">
        <p14:creationId xmlns:p14="http://schemas.microsoft.com/office/powerpoint/2010/main" val="213405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3803905" y="3006598"/>
            <a:ext cx="6102096" cy="457200"/>
          </a:xfrm>
        </p:spPr>
        <p:txBody>
          <a:bodyPr>
            <a:normAutofit/>
          </a:bodyPr>
          <a:lstStyle/>
          <a:p>
            <a:pPr>
              <a:tabLst>
                <a:tab pos="4466162" algn="r"/>
              </a:tabLst>
            </a:pPr>
            <a:r>
              <a:rPr lang="ja-JP" altLang="en-US" dirty="0"/>
              <a:t>回答者プロフィール</a:t>
            </a:r>
            <a:endParaRPr lang="en-US" altLang="ja-JP" dirty="0"/>
          </a:p>
        </p:txBody>
      </p:sp>
      <p:sp>
        <p:nvSpPr>
          <p:cNvPr id="2074" name="Rectangle 26"/>
          <p:cNvSpPr>
            <a:spLocks noGrp="1" noChangeArrowheads="1"/>
          </p:cNvSpPr>
          <p:nvPr>
            <p:ph type="subTitle" idx="1"/>
          </p:nvPr>
        </p:nvSpPr>
        <p:spPr/>
        <p:txBody>
          <a:bodyPr>
            <a:normAutofit/>
          </a:bodyPr>
          <a:lstStyle/>
          <a:p>
            <a:endParaRPr lang="ja-JP" altLang="en-US" dirty="0"/>
          </a:p>
        </p:txBody>
      </p:sp>
    </p:spTree>
    <p:extLst>
      <p:ext uri="{BB962C8B-B14F-4D97-AF65-F5344CB8AC3E}">
        <p14:creationId xmlns:p14="http://schemas.microsoft.com/office/powerpoint/2010/main" val="2436837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lang="ja-JP" altLang="en-US" dirty="0"/>
              <a:t>４．認知されたサービス品質・価値　</a:t>
            </a:r>
            <a:r>
              <a:rPr lang="ja-JP" altLang="en-US" sz="900" dirty="0"/>
              <a:t>　</a:t>
            </a:r>
            <a:r>
              <a:rPr lang="en-US" altLang="ja-JP" sz="900" dirty="0"/>
              <a:t>※</a:t>
            </a:r>
            <a:r>
              <a:rPr lang="ja-JP" altLang="en-US" sz="900" dirty="0"/>
              <a:t>全体に対するコメントは調査サマリーに記載　</a:t>
            </a:r>
            <a:endParaRPr kumimoji="1" lang="ja-JP" altLang="en-US" sz="900" dirty="0"/>
          </a:p>
        </p:txBody>
      </p:sp>
      <p:sp>
        <p:nvSpPr>
          <p:cNvPr id="3" name="コンテンツ プレースホルダー 2"/>
          <p:cNvSpPr>
            <a:spLocks noGrp="1"/>
          </p:cNvSpPr>
          <p:nvPr>
            <p:ph idx="1"/>
          </p:nvPr>
        </p:nvSpPr>
        <p:spPr>
          <a:xfrm>
            <a:off x="0" y="536400"/>
            <a:ext cx="9906000" cy="276999"/>
          </a:xfrm>
        </p:spPr>
        <p:txBody>
          <a:bodyPr/>
          <a:lstStyle/>
          <a:p>
            <a:endParaRPr lang="ja-JP" altLang="en-US"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50</a:t>
            </a:fld>
            <a:endParaRPr lang="en-US" altLang="ja-JP"/>
          </a:p>
        </p:txBody>
      </p:sp>
      <p:graphicFrame>
        <p:nvGraphicFramePr>
          <p:cNvPr id="6" name="オブジェクト 5">
            <a:extLst>
              <a:ext uri="{FF2B5EF4-FFF2-40B4-BE49-F238E27FC236}">
                <a16:creationId xmlns:a16="http://schemas.microsoft.com/office/drawing/2014/main" id="{7C06C246-FC5B-40FB-8B8D-C38F7028DA0B}"/>
              </a:ext>
            </a:extLst>
          </p:cNvPr>
          <p:cNvGraphicFramePr>
            <a:graphicFrameLocks noChangeAspect="1"/>
          </p:cNvGraphicFramePr>
          <p:nvPr>
            <p:extLst>
              <p:ext uri="{D42A27DB-BD31-4B8C-83A1-F6EECF244321}">
                <p14:modId xmlns:p14="http://schemas.microsoft.com/office/powerpoint/2010/main" val="3874505965"/>
              </p:ext>
            </p:extLst>
          </p:nvPr>
        </p:nvGraphicFramePr>
        <p:xfrm>
          <a:off x="702000" y="2988000"/>
          <a:ext cx="8503846" cy="3672913"/>
        </p:xfrm>
        <a:graphic>
          <a:graphicData uri="http://schemas.openxmlformats.org/presentationml/2006/ole">
            <mc:AlternateContent xmlns:mc="http://schemas.openxmlformats.org/markup-compatibility/2006">
              <mc:Choice xmlns:v="urn:schemas-microsoft-com:vml" Requires="v">
                <p:oleObj name="Worksheet" r:id="rId2" imgW="10629807" imgH="4591141" progId="Excel.Sheet.12">
                  <p:link updateAutomatic="1"/>
                </p:oleObj>
              </mc:Choice>
              <mc:Fallback>
                <p:oleObj name="Worksheet" r:id="rId2" imgW="10629807" imgH="4591141" progId="Excel.Sheet.12">
                  <p:link updateAutomatic="1"/>
                  <p:pic>
                    <p:nvPicPr>
                      <p:cNvPr id="0" name=""/>
                      <p:cNvPicPr/>
                      <p:nvPr/>
                    </p:nvPicPr>
                    <p:blipFill>
                      <a:blip r:embed="rId3"/>
                      <a:stretch>
                        <a:fillRect/>
                      </a:stretch>
                    </p:blipFill>
                    <p:spPr>
                      <a:xfrm>
                        <a:off x="702000" y="2988000"/>
                        <a:ext cx="8503846" cy="3672913"/>
                      </a:xfrm>
                      <a:prstGeom prst="rect">
                        <a:avLst/>
                      </a:prstGeom>
                    </p:spPr>
                  </p:pic>
                </p:oleObj>
              </mc:Fallback>
            </mc:AlternateContent>
          </a:graphicData>
        </a:graphic>
      </p:graphicFrame>
    </p:spTree>
    <p:extLst>
      <p:ext uri="{BB962C8B-B14F-4D97-AF65-F5344CB8AC3E}">
        <p14:creationId xmlns:p14="http://schemas.microsoft.com/office/powerpoint/2010/main" val="3183905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フッター プレースホルダー 2"/>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4" name="スライド番号プレースホルダー 3"/>
          <p:cNvSpPr>
            <a:spLocks noGrp="1"/>
          </p:cNvSpPr>
          <p:nvPr>
            <p:ph type="sldNum" sz="quarter" idx="11"/>
          </p:nvPr>
        </p:nvSpPr>
        <p:spPr/>
        <p:txBody>
          <a:bodyPr/>
          <a:lstStyle/>
          <a:p>
            <a:fld id="{6DFE623B-E88E-4B58-8B35-099B407A88C3}" type="slidenum">
              <a:rPr lang="en-US" altLang="ja-JP" smtClean="0"/>
              <a:pPr/>
              <a:t>51</a:t>
            </a:fld>
            <a:endParaRPr lang="en-US" altLang="ja-JP"/>
          </a:p>
        </p:txBody>
      </p:sp>
      <p:graphicFrame>
        <p:nvGraphicFramePr>
          <p:cNvPr id="5" name="オブジェクト 4">
            <a:extLst>
              <a:ext uri="{FF2B5EF4-FFF2-40B4-BE49-F238E27FC236}">
                <a16:creationId xmlns:a16="http://schemas.microsoft.com/office/drawing/2014/main" id="{3B6D494B-BEBA-4D1B-99D0-E53BE5188A39}"/>
              </a:ext>
            </a:extLst>
          </p:cNvPr>
          <p:cNvGraphicFramePr>
            <a:graphicFrameLocks noChangeAspect="1"/>
          </p:cNvGraphicFramePr>
          <p:nvPr>
            <p:extLst>
              <p:ext uri="{D42A27DB-BD31-4B8C-83A1-F6EECF244321}">
                <p14:modId xmlns:p14="http://schemas.microsoft.com/office/powerpoint/2010/main" val="2601575723"/>
              </p:ext>
            </p:extLst>
          </p:nvPr>
        </p:nvGraphicFramePr>
        <p:xfrm>
          <a:off x="266400" y="1368000"/>
          <a:ext cx="9373531" cy="5318321"/>
        </p:xfrm>
        <a:graphic>
          <a:graphicData uri="http://schemas.openxmlformats.org/presentationml/2006/ole">
            <mc:AlternateContent xmlns:mc="http://schemas.openxmlformats.org/markup-compatibility/2006">
              <mc:Choice xmlns:v="urn:schemas-microsoft-com:vml" Requires="v">
                <p:oleObj name="Worksheet" r:id="rId2" imgW="14420817" imgH="8182032" progId="Excel.Sheet.12">
                  <p:link updateAutomatic="1"/>
                </p:oleObj>
              </mc:Choice>
              <mc:Fallback>
                <p:oleObj name="Worksheet" r:id="rId2" imgW="14420817" imgH="8182032" progId="Excel.Sheet.12">
                  <p:link updateAutomatic="1"/>
                  <p:pic>
                    <p:nvPicPr>
                      <p:cNvPr id="0" name=""/>
                      <p:cNvPicPr/>
                      <p:nvPr/>
                    </p:nvPicPr>
                    <p:blipFill>
                      <a:blip r:embed="rId3"/>
                      <a:stretch>
                        <a:fillRect/>
                      </a:stretch>
                    </p:blipFill>
                    <p:spPr>
                      <a:xfrm>
                        <a:off x="266400" y="1368000"/>
                        <a:ext cx="9373531" cy="5318321"/>
                      </a:xfrm>
                      <a:prstGeom prst="rect">
                        <a:avLst/>
                      </a:prstGeom>
                    </p:spPr>
                  </p:pic>
                </p:oleObj>
              </mc:Fallback>
            </mc:AlternateContent>
          </a:graphicData>
        </a:graphic>
      </p:graphicFrame>
    </p:spTree>
    <p:extLst>
      <p:ext uri="{BB962C8B-B14F-4D97-AF65-F5344CB8AC3E}">
        <p14:creationId xmlns:p14="http://schemas.microsoft.com/office/powerpoint/2010/main" val="3230519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フッター プレースホルダー 2"/>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4" name="スライド番号プレースホルダー 3"/>
          <p:cNvSpPr>
            <a:spLocks noGrp="1"/>
          </p:cNvSpPr>
          <p:nvPr>
            <p:ph type="sldNum" sz="quarter" idx="11"/>
          </p:nvPr>
        </p:nvSpPr>
        <p:spPr/>
        <p:txBody>
          <a:bodyPr/>
          <a:lstStyle/>
          <a:p>
            <a:fld id="{6DFE623B-E88E-4B58-8B35-099B407A88C3}" type="slidenum">
              <a:rPr lang="en-US" altLang="ja-JP" smtClean="0"/>
              <a:pPr/>
              <a:t>52</a:t>
            </a:fld>
            <a:endParaRPr lang="en-US" altLang="ja-JP"/>
          </a:p>
        </p:txBody>
      </p:sp>
      <p:graphicFrame>
        <p:nvGraphicFramePr>
          <p:cNvPr id="6" name="オブジェクト 5">
            <a:extLst>
              <a:ext uri="{FF2B5EF4-FFF2-40B4-BE49-F238E27FC236}">
                <a16:creationId xmlns:a16="http://schemas.microsoft.com/office/drawing/2014/main" id="{1C330C65-E548-4C06-B939-2DF7F2E15CE9}"/>
              </a:ext>
            </a:extLst>
          </p:cNvPr>
          <p:cNvGraphicFramePr>
            <a:graphicFrameLocks noChangeAspect="1"/>
          </p:cNvGraphicFramePr>
          <p:nvPr>
            <p:extLst>
              <p:ext uri="{D42A27DB-BD31-4B8C-83A1-F6EECF244321}">
                <p14:modId xmlns:p14="http://schemas.microsoft.com/office/powerpoint/2010/main" val="3373437173"/>
              </p:ext>
            </p:extLst>
          </p:nvPr>
        </p:nvGraphicFramePr>
        <p:xfrm>
          <a:off x="266400" y="1368000"/>
          <a:ext cx="9373531" cy="5318321"/>
        </p:xfrm>
        <a:graphic>
          <a:graphicData uri="http://schemas.openxmlformats.org/presentationml/2006/ole">
            <mc:AlternateContent xmlns:mc="http://schemas.openxmlformats.org/markup-compatibility/2006">
              <mc:Choice xmlns:v="urn:schemas-microsoft-com:vml" Requires="v">
                <p:oleObj name="Worksheet" r:id="rId2" imgW="14420817" imgH="8182032" progId="Excel.Sheet.12">
                  <p:link updateAutomatic="1"/>
                </p:oleObj>
              </mc:Choice>
              <mc:Fallback>
                <p:oleObj name="Worksheet" r:id="rId2" imgW="14420817" imgH="8182032" progId="Excel.Sheet.12">
                  <p:link updateAutomatic="1"/>
                  <p:pic>
                    <p:nvPicPr>
                      <p:cNvPr id="0" name=""/>
                      <p:cNvPicPr/>
                      <p:nvPr/>
                    </p:nvPicPr>
                    <p:blipFill>
                      <a:blip r:embed="rId3"/>
                      <a:stretch>
                        <a:fillRect/>
                      </a:stretch>
                    </p:blipFill>
                    <p:spPr>
                      <a:xfrm>
                        <a:off x="266400" y="1368000"/>
                        <a:ext cx="9373531" cy="5318321"/>
                      </a:xfrm>
                      <a:prstGeom prst="rect">
                        <a:avLst/>
                      </a:prstGeom>
                    </p:spPr>
                  </p:pic>
                </p:oleObj>
              </mc:Fallback>
            </mc:AlternateContent>
          </a:graphicData>
        </a:graphic>
      </p:graphicFrame>
    </p:spTree>
    <p:extLst>
      <p:ext uri="{BB962C8B-B14F-4D97-AF65-F5344CB8AC3E}">
        <p14:creationId xmlns:p14="http://schemas.microsoft.com/office/powerpoint/2010/main" val="501424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フッター プレースホルダー 2"/>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4" name="スライド番号プレースホルダー 3"/>
          <p:cNvSpPr>
            <a:spLocks noGrp="1"/>
          </p:cNvSpPr>
          <p:nvPr>
            <p:ph type="sldNum" sz="quarter" idx="11"/>
          </p:nvPr>
        </p:nvSpPr>
        <p:spPr/>
        <p:txBody>
          <a:bodyPr/>
          <a:lstStyle/>
          <a:p>
            <a:fld id="{6DFE623B-E88E-4B58-8B35-099B407A88C3}" type="slidenum">
              <a:rPr lang="en-US" altLang="ja-JP" smtClean="0"/>
              <a:pPr/>
              <a:t>53</a:t>
            </a:fld>
            <a:endParaRPr lang="en-US" altLang="ja-JP"/>
          </a:p>
        </p:txBody>
      </p:sp>
      <p:graphicFrame>
        <p:nvGraphicFramePr>
          <p:cNvPr id="6" name="オブジェクト 5">
            <a:extLst>
              <a:ext uri="{FF2B5EF4-FFF2-40B4-BE49-F238E27FC236}">
                <a16:creationId xmlns:a16="http://schemas.microsoft.com/office/drawing/2014/main" id="{4E85CB62-FC57-44E0-8AEB-080B76EFAC48}"/>
              </a:ext>
            </a:extLst>
          </p:cNvPr>
          <p:cNvGraphicFramePr>
            <a:graphicFrameLocks noChangeAspect="1"/>
          </p:cNvGraphicFramePr>
          <p:nvPr>
            <p:extLst>
              <p:ext uri="{D42A27DB-BD31-4B8C-83A1-F6EECF244321}">
                <p14:modId xmlns:p14="http://schemas.microsoft.com/office/powerpoint/2010/main" val="23800077"/>
              </p:ext>
            </p:extLst>
          </p:nvPr>
        </p:nvGraphicFramePr>
        <p:xfrm>
          <a:off x="266400" y="1368000"/>
          <a:ext cx="9373531" cy="5318321"/>
        </p:xfrm>
        <a:graphic>
          <a:graphicData uri="http://schemas.openxmlformats.org/presentationml/2006/ole">
            <mc:AlternateContent xmlns:mc="http://schemas.openxmlformats.org/markup-compatibility/2006">
              <mc:Choice xmlns:v="urn:schemas-microsoft-com:vml" Requires="v">
                <p:oleObj name="Worksheet" r:id="rId2" imgW="14420817" imgH="8182032" progId="Excel.Sheet.12">
                  <p:link updateAutomatic="1"/>
                </p:oleObj>
              </mc:Choice>
              <mc:Fallback>
                <p:oleObj name="Worksheet" r:id="rId2" imgW="14420817" imgH="8182032" progId="Excel.Sheet.12">
                  <p:link updateAutomatic="1"/>
                  <p:pic>
                    <p:nvPicPr>
                      <p:cNvPr id="0" name=""/>
                      <p:cNvPicPr/>
                      <p:nvPr/>
                    </p:nvPicPr>
                    <p:blipFill>
                      <a:blip r:embed="rId3"/>
                      <a:stretch>
                        <a:fillRect/>
                      </a:stretch>
                    </p:blipFill>
                    <p:spPr>
                      <a:xfrm>
                        <a:off x="266400" y="1368000"/>
                        <a:ext cx="9373531" cy="5318321"/>
                      </a:xfrm>
                      <a:prstGeom prst="rect">
                        <a:avLst/>
                      </a:prstGeom>
                    </p:spPr>
                  </p:pic>
                </p:oleObj>
              </mc:Fallback>
            </mc:AlternateContent>
          </a:graphicData>
        </a:graphic>
      </p:graphicFrame>
    </p:spTree>
    <p:extLst>
      <p:ext uri="{BB962C8B-B14F-4D97-AF65-F5344CB8AC3E}">
        <p14:creationId xmlns:p14="http://schemas.microsoft.com/office/powerpoint/2010/main" val="36945059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フッター プレースホルダー 2"/>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4" name="スライド番号プレースホルダー 3"/>
          <p:cNvSpPr>
            <a:spLocks noGrp="1"/>
          </p:cNvSpPr>
          <p:nvPr>
            <p:ph type="sldNum" sz="quarter" idx="11"/>
          </p:nvPr>
        </p:nvSpPr>
        <p:spPr/>
        <p:txBody>
          <a:bodyPr/>
          <a:lstStyle/>
          <a:p>
            <a:fld id="{6DFE623B-E88E-4B58-8B35-099B407A88C3}" type="slidenum">
              <a:rPr lang="en-US" altLang="ja-JP" smtClean="0"/>
              <a:pPr/>
              <a:t>54</a:t>
            </a:fld>
            <a:endParaRPr lang="en-US" altLang="ja-JP"/>
          </a:p>
        </p:txBody>
      </p:sp>
      <p:graphicFrame>
        <p:nvGraphicFramePr>
          <p:cNvPr id="6" name="オブジェクト 5">
            <a:extLst>
              <a:ext uri="{FF2B5EF4-FFF2-40B4-BE49-F238E27FC236}">
                <a16:creationId xmlns:a16="http://schemas.microsoft.com/office/drawing/2014/main" id="{EE6D3C01-22D0-4283-9D7F-BB74855BD6AE}"/>
              </a:ext>
            </a:extLst>
          </p:cNvPr>
          <p:cNvGraphicFramePr>
            <a:graphicFrameLocks noChangeAspect="1"/>
          </p:cNvGraphicFramePr>
          <p:nvPr>
            <p:extLst>
              <p:ext uri="{D42A27DB-BD31-4B8C-83A1-F6EECF244321}">
                <p14:modId xmlns:p14="http://schemas.microsoft.com/office/powerpoint/2010/main" val="3375536590"/>
              </p:ext>
            </p:extLst>
          </p:nvPr>
        </p:nvGraphicFramePr>
        <p:xfrm>
          <a:off x="266400" y="1368000"/>
          <a:ext cx="9373531" cy="5318321"/>
        </p:xfrm>
        <a:graphic>
          <a:graphicData uri="http://schemas.openxmlformats.org/presentationml/2006/ole">
            <mc:AlternateContent xmlns:mc="http://schemas.openxmlformats.org/markup-compatibility/2006">
              <mc:Choice xmlns:v="urn:schemas-microsoft-com:vml" Requires="v">
                <p:oleObj name="Worksheet" r:id="rId2" imgW="14420817" imgH="8182032" progId="Excel.Sheet.12">
                  <p:link updateAutomatic="1"/>
                </p:oleObj>
              </mc:Choice>
              <mc:Fallback>
                <p:oleObj name="Worksheet" r:id="rId2" imgW="14420817" imgH="8182032" progId="Excel.Sheet.12">
                  <p:link updateAutomatic="1"/>
                  <p:pic>
                    <p:nvPicPr>
                      <p:cNvPr id="0" name=""/>
                      <p:cNvPicPr/>
                      <p:nvPr/>
                    </p:nvPicPr>
                    <p:blipFill>
                      <a:blip r:embed="rId3"/>
                      <a:stretch>
                        <a:fillRect/>
                      </a:stretch>
                    </p:blipFill>
                    <p:spPr>
                      <a:xfrm>
                        <a:off x="266400" y="1368000"/>
                        <a:ext cx="9373531" cy="5318321"/>
                      </a:xfrm>
                      <a:prstGeom prst="rect">
                        <a:avLst/>
                      </a:prstGeom>
                    </p:spPr>
                  </p:pic>
                </p:oleObj>
              </mc:Fallback>
            </mc:AlternateContent>
          </a:graphicData>
        </a:graphic>
      </p:graphicFrame>
    </p:spTree>
    <p:extLst>
      <p:ext uri="{BB962C8B-B14F-4D97-AF65-F5344CB8AC3E}">
        <p14:creationId xmlns:p14="http://schemas.microsoft.com/office/powerpoint/2010/main" val="3695242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フッター プレースホルダー 2"/>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4" name="スライド番号プレースホルダー 3"/>
          <p:cNvSpPr>
            <a:spLocks noGrp="1"/>
          </p:cNvSpPr>
          <p:nvPr>
            <p:ph type="sldNum" sz="quarter" idx="11"/>
          </p:nvPr>
        </p:nvSpPr>
        <p:spPr/>
        <p:txBody>
          <a:bodyPr/>
          <a:lstStyle/>
          <a:p>
            <a:fld id="{6DFE623B-E88E-4B58-8B35-099B407A88C3}" type="slidenum">
              <a:rPr lang="en-US" altLang="ja-JP" smtClean="0"/>
              <a:pPr/>
              <a:t>55</a:t>
            </a:fld>
            <a:endParaRPr lang="en-US" altLang="ja-JP"/>
          </a:p>
        </p:txBody>
      </p:sp>
      <p:graphicFrame>
        <p:nvGraphicFramePr>
          <p:cNvPr id="6" name="オブジェクト 5">
            <a:extLst>
              <a:ext uri="{FF2B5EF4-FFF2-40B4-BE49-F238E27FC236}">
                <a16:creationId xmlns:a16="http://schemas.microsoft.com/office/drawing/2014/main" id="{CE75E128-E105-46F8-BDA7-7B275C3D7256}"/>
              </a:ext>
            </a:extLst>
          </p:cNvPr>
          <p:cNvGraphicFramePr>
            <a:graphicFrameLocks noChangeAspect="1"/>
          </p:cNvGraphicFramePr>
          <p:nvPr>
            <p:extLst>
              <p:ext uri="{D42A27DB-BD31-4B8C-83A1-F6EECF244321}">
                <p14:modId xmlns:p14="http://schemas.microsoft.com/office/powerpoint/2010/main" val="1417788215"/>
              </p:ext>
            </p:extLst>
          </p:nvPr>
        </p:nvGraphicFramePr>
        <p:xfrm>
          <a:off x="266700" y="1368425"/>
          <a:ext cx="9372600" cy="5316538"/>
        </p:xfrm>
        <a:graphic>
          <a:graphicData uri="http://schemas.openxmlformats.org/presentationml/2006/ole">
            <mc:AlternateContent xmlns:mc="http://schemas.openxmlformats.org/markup-compatibility/2006">
              <mc:Choice xmlns:v="urn:schemas-microsoft-com:vml" Requires="v">
                <p:oleObj name="Worksheet" r:id="rId2" imgW="14420817" imgH="8182032" progId="Excel.Sheet.12">
                  <p:link updateAutomatic="1"/>
                </p:oleObj>
              </mc:Choice>
              <mc:Fallback>
                <p:oleObj name="Worksheet" r:id="rId2" imgW="14420817" imgH="8182032" progId="Excel.Sheet.12">
                  <p:link updateAutomatic="1"/>
                  <p:pic>
                    <p:nvPicPr>
                      <p:cNvPr id="0" name=""/>
                      <p:cNvPicPr/>
                      <p:nvPr/>
                    </p:nvPicPr>
                    <p:blipFill>
                      <a:blip r:embed="rId3"/>
                      <a:stretch>
                        <a:fillRect/>
                      </a:stretch>
                    </p:blipFill>
                    <p:spPr>
                      <a:xfrm>
                        <a:off x="266700" y="1368425"/>
                        <a:ext cx="9372600" cy="5316538"/>
                      </a:xfrm>
                      <a:prstGeom prst="rect">
                        <a:avLst/>
                      </a:prstGeom>
                    </p:spPr>
                  </p:pic>
                </p:oleObj>
              </mc:Fallback>
            </mc:AlternateContent>
          </a:graphicData>
        </a:graphic>
      </p:graphicFrame>
    </p:spTree>
    <p:extLst>
      <p:ext uri="{BB962C8B-B14F-4D97-AF65-F5344CB8AC3E}">
        <p14:creationId xmlns:p14="http://schemas.microsoft.com/office/powerpoint/2010/main" val="26827205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a:extLst>
              <a:ext uri="{FF2B5EF4-FFF2-40B4-BE49-F238E27FC236}">
                <a16:creationId xmlns:a16="http://schemas.microsoft.com/office/drawing/2014/main" id="{EBF88953-332B-4218-9352-F25CFC7BCF2F}"/>
              </a:ext>
            </a:extLst>
          </p:cNvPr>
          <p:cNvGraphicFramePr>
            <a:graphicFrameLocks noChangeAspect="1"/>
          </p:cNvGraphicFramePr>
          <p:nvPr>
            <p:extLst>
              <p:ext uri="{D42A27DB-BD31-4B8C-83A1-F6EECF244321}">
                <p14:modId xmlns:p14="http://schemas.microsoft.com/office/powerpoint/2010/main" val="1318102706"/>
              </p:ext>
            </p:extLst>
          </p:nvPr>
        </p:nvGraphicFramePr>
        <p:xfrm>
          <a:off x="266700" y="1368000"/>
          <a:ext cx="9372600" cy="5318125"/>
        </p:xfrm>
        <a:graphic>
          <a:graphicData uri="http://schemas.openxmlformats.org/presentationml/2006/ole">
            <mc:AlternateContent xmlns:mc="http://schemas.openxmlformats.org/markup-compatibility/2006">
              <mc:Choice xmlns:v="urn:schemas-microsoft-com:vml" Requires="v">
                <p:oleObj name="Worksheet" r:id="rId2" imgW="14420817" imgH="8182032" progId="Excel.Sheet.12">
                  <p:link updateAutomatic="1"/>
                </p:oleObj>
              </mc:Choice>
              <mc:Fallback>
                <p:oleObj name="Worksheet" r:id="rId2" imgW="14420817" imgH="8182032" progId="Excel.Sheet.12">
                  <p:link updateAutomatic="1"/>
                  <p:pic>
                    <p:nvPicPr>
                      <p:cNvPr id="0" name=""/>
                      <p:cNvPicPr/>
                      <p:nvPr/>
                    </p:nvPicPr>
                    <p:blipFill>
                      <a:blip r:embed="rId3"/>
                      <a:stretch>
                        <a:fillRect/>
                      </a:stretch>
                    </p:blipFill>
                    <p:spPr>
                      <a:xfrm>
                        <a:off x="266700" y="1368000"/>
                        <a:ext cx="9372600" cy="5318125"/>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5C4DDD0B-2AFB-44EE-AC7D-C06FCF1DF4CB}"/>
              </a:ext>
            </a:extLst>
          </p:cNvPr>
          <p:cNvSpPr>
            <a:spLocks noGrp="1"/>
          </p:cNvSpPr>
          <p:nvPr>
            <p:ph type="title"/>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2479650-5F18-46F7-8CAF-D509383EB309}"/>
              </a:ext>
            </a:extLst>
          </p:cNvPr>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4" name="スライド番号プレースホルダー 3">
            <a:extLst>
              <a:ext uri="{FF2B5EF4-FFF2-40B4-BE49-F238E27FC236}">
                <a16:creationId xmlns:a16="http://schemas.microsoft.com/office/drawing/2014/main" id="{B7579BAF-C919-4492-8793-3911EBEA7560}"/>
              </a:ext>
            </a:extLst>
          </p:cNvPr>
          <p:cNvSpPr>
            <a:spLocks noGrp="1"/>
          </p:cNvSpPr>
          <p:nvPr>
            <p:ph type="sldNum" sz="quarter" idx="11"/>
          </p:nvPr>
        </p:nvSpPr>
        <p:spPr/>
        <p:txBody>
          <a:bodyPr/>
          <a:lstStyle/>
          <a:p>
            <a:fld id="{6DFE623B-E88E-4B58-8B35-099B407A88C3}" type="slidenum">
              <a:rPr lang="en-US" altLang="ja-JP" smtClean="0"/>
              <a:pPr/>
              <a:t>56</a:t>
            </a:fld>
            <a:endParaRPr lang="en-US" altLang="ja-JP"/>
          </a:p>
        </p:txBody>
      </p:sp>
    </p:spTree>
    <p:extLst>
      <p:ext uri="{BB962C8B-B14F-4D97-AF65-F5344CB8AC3E}">
        <p14:creationId xmlns:p14="http://schemas.microsoft.com/office/powerpoint/2010/main" val="2237006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CBC4E-371D-42C1-8FB0-C8A766D6D310}"/>
              </a:ext>
            </a:extLst>
          </p:cNvPr>
          <p:cNvSpPr>
            <a:spLocks noGrp="1"/>
          </p:cNvSpPr>
          <p:nvPr>
            <p:ph type="title"/>
          </p:nvPr>
        </p:nvSpPr>
        <p:spPr/>
        <p:txBody>
          <a:bodyPr/>
          <a:lstStyle/>
          <a:p>
            <a:r>
              <a:rPr lang="ja-JP" altLang="en-US" dirty="0"/>
              <a:t>５．地域のコロナ対策への安心度　</a:t>
            </a:r>
            <a:r>
              <a:rPr lang="en-US" altLang="ja-JP" sz="900" dirty="0"/>
              <a:t>※</a:t>
            </a:r>
            <a:r>
              <a:rPr lang="ja-JP" altLang="en-US" sz="900" dirty="0"/>
              <a:t>全体に対するコメントは調査サマリーに記載　　</a:t>
            </a:r>
            <a:endParaRPr kumimoji="1" lang="ja-JP" altLang="en-US" sz="900" dirty="0"/>
          </a:p>
        </p:txBody>
      </p:sp>
      <p:sp>
        <p:nvSpPr>
          <p:cNvPr id="5" name="コンテンツ プレースホルダー 4">
            <a:extLst>
              <a:ext uri="{FF2B5EF4-FFF2-40B4-BE49-F238E27FC236}">
                <a16:creationId xmlns:a16="http://schemas.microsoft.com/office/drawing/2014/main" id="{D3B12C01-6F17-42AC-92A3-24BD4CC8E5E7}"/>
              </a:ext>
            </a:extLst>
          </p:cNvPr>
          <p:cNvSpPr>
            <a:spLocks noGrp="1"/>
          </p:cNvSpPr>
          <p:nvPr>
            <p:ph sz="half" idx="1"/>
          </p:nvPr>
        </p:nvSpPr>
        <p:spPr>
          <a:xfrm>
            <a:off x="41275" y="561600"/>
            <a:ext cx="4459288" cy="1815882"/>
          </a:xfrm>
        </p:spPr>
        <p:txBody>
          <a:bodyPr/>
          <a:lstStyle/>
          <a:p>
            <a:pPr lvl="1"/>
            <a:r>
              <a:rPr lang="ja-JP" altLang="en-US" dirty="0"/>
              <a:t>総合満足度別にみると、大変満足層では</a:t>
            </a:r>
            <a:r>
              <a:rPr lang="en-US" altLang="ja-JP" dirty="0"/>
              <a:t>『</a:t>
            </a:r>
            <a:r>
              <a:rPr lang="ja-JP" altLang="en-US" dirty="0"/>
              <a:t>とても安心できた</a:t>
            </a:r>
            <a:r>
              <a:rPr lang="en-US" altLang="ja-JP" dirty="0"/>
              <a:t>』</a:t>
            </a:r>
            <a:r>
              <a:rPr lang="ja-JP" altLang="en-US" dirty="0"/>
              <a:t>が</a:t>
            </a:r>
            <a:r>
              <a:rPr lang="en-US" altLang="ja-JP" dirty="0"/>
              <a:t>60</a:t>
            </a:r>
            <a:r>
              <a:rPr lang="ja-JP" altLang="en-US" dirty="0"/>
              <a:t>％と高い評価。満足度が高い層ほど、安心度に対する評価は高くなる傾向。</a:t>
            </a:r>
            <a:endParaRPr lang="en-US" altLang="ja-JP" dirty="0"/>
          </a:p>
          <a:p>
            <a:pPr lvl="1"/>
            <a:endParaRPr lang="en-US" altLang="ja-JP" dirty="0"/>
          </a:p>
          <a:p>
            <a:pPr lvl="1"/>
            <a:r>
              <a:rPr lang="ja-JP" altLang="en-US" dirty="0"/>
              <a:t>同行者別にみると、サンプル数の少ない層以外は、</a:t>
            </a:r>
            <a:r>
              <a:rPr lang="en-US" altLang="ja-JP" dirty="0"/>
              <a:t>『</a:t>
            </a:r>
            <a:r>
              <a:rPr lang="ja-JP" altLang="en-US" dirty="0"/>
              <a:t>あんしんできた・計</a:t>
            </a:r>
            <a:r>
              <a:rPr lang="en-US" altLang="ja-JP" dirty="0"/>
              <a:t>』</a:t>
            </a:r>
            <a:r>
              <a:rPr lang="ja-JP" altLang="en-US" dirty="0"/>
              <a:t>が</a:t>
            </a:r>
            <a:r>
              <a:rPr lang="en-US" altLang="ja-JP" dirty="0"/>
              <a:t>9</a:t>
            </a:r>
            <a:r>
              <a:rPr lang="ja-JP" altLang="en-US" dirty="0"/>
              <a:t>割前後と高い評価。</a:t>
            </a:r>
            <a:endParaRPr lang="en-US" altLang="ja-JP" dirty="0"/>
          </a:p>
          <a:p>
            <a:pPr marL="0" indent="0">
              <a:buNone/>
            </a:pPr>
            <a:endParaRPr kumimoji="1" lang="en-US" altLang="ja-JP" dirty="0"/>
          </a:p>
          <a:p>
            <a:pPr lvl="1"/>
            <a:r>
              <a:rPr lang="en-US" altLang="ja-JP" dirty="0"/>
              <a:t>『</a:t>
            </a:r>
            <a:r>
              <a:rPr lang="ja-JP" altLang="en-US" dirty="0"/>
              <a:t>とても安心できた</a:t>
            </a:r>
            <a:r>
              <a:rPr lang="en-US" altLang="ja-JP" dirty="0"/>
              <a:t>』</a:t>
            </a:r>
            <a:r>
              <a:rPr lang="ja-JP" altLang="en-US" dirty="0"/>
              <a:t>僅かに全観光圏を下回るが、</a:t>
            </a:r>
            <a:r>
              <a:rPr lang="en-US" altLang="ja-JP" dirty="0"/>
              <a:t> 『</a:t>
            </a:r>
            <a:r>
              <a:rPr lang="ja-JP" altLang="en-US" dirty="0"/>
              <a:t>安心できた・計</a:t>
            </a:r>
            <a:r>
              <a:rPr lang="en-US" altLang="ja-JP" dirty="0"/>
              <a:t>』</a:t>
            </a:r>
            <a:r>
              <a:rPr lang="ja-JP" altLang="en-US" dirty="0"/>
              <a:t>は、同水準。</a:t>
            </a:r>
            <a:endParaRPr kumimoji="1" lang="ja-JP" altLang="en-US" dirty="0"/>
          </a:p>
          <a:p>
            <a:pPr lvl="1"/>
            <a:endParaRPr lang="en-US" altLang="ja-JP" dirty="0"/>
          </a:p>
          <a:p>
            <a:endParaRPr lang="ja-JP" altLang="en-US" dirty="0"/>
          </a:p>
        </p:txBody>
      </p:sp>
      <p:sp>
        <p:nvSpPr>
          <p:cNvPr id="7" name="コンテンツ プレースホルダー 6">
            <a:extLst>
              <a:ext uri="{FF2B5EF4-FFF2-40B4-BE49-F238E27FC236}">
                <a16:creationId xmlns:a16="http://schemas.microsoft.com/office/drawing/2014/main" id="{51ABFD65-C55D-4574-A5D7-493BA1C147CC}"/>
              </a:ext>
            </a:extLst>
          </p:cNvPr>
          <p:cNvSpPr>
            <a:spLocks noGrp="1"/>
          </p:cNvSpPr>
          <p:nvPr>
            <p:ph sz="half" idx="2"/>
          </p:nvPr>
        </p:nvSpPr>
        <p:spPr/>
        <p:txBody>
          <a:bodyPr/>
          <a:lstStyle/>
          <a:p>
            <a:endParaRPr lang="ja-JP" altLang="en-US"/>
          </a:p>
        </p:txBody>
      </p:sp>
      <p:sp>
        <p:nvSpPr>
          <p:cNvPr id="3" name="フッター プレースホルダー 2">
            <a:extLst>
              <a:ext uri="{FF2B5EF4-FFF2-40B4-BE49-F238E27FC236}">
                <a16:creationId xmlns:a16="http://schemas.microsoft.com/office/drawing/2014/main" id="{5E2862D0-DA43-4F65-ABCD-3DE7D31FC957}"/>
              </a:ext>
            </a:extLst>
          </p:cNvPr>
          <p:cNvSpPr>
            <a:spLocks noGrp="1"/>
          </p:cNvSpPr>
          <p:nvPr>
            <p:ph type="ftr" sz="quarter" idx="10"/>
          </p:nvPr>
        </p:nvSpPr>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4" name="スライド番号プレースホルダー 3">
            <a:extLst>
              <a:ext uri="{FF2B5EF4-FFF2-40B4-BE49-F238E27FC236}">
                <a16:creationId xmlns:a16="http://schemas.microsoft.com/office/drawing/2014/main" id="{CF57D2E0-21F9-4D87-9488-0F2031976F34}"/>
              </a:ext>
            </a:extLst>
          </p:cNvPr>
          <p:cNvSpPr>
            <a:spLocks noGrp="1"/>
          </p:cNvSpPr>
          <p:nvPr>
            <p:ph type="sldNum" sz="quarter" idx="11"/>
          </p:nvPr>
        </p:nvSpPr>
        <p:spPr/>
        <p:txBody>
          <a:bodyPr/>
          <a:lstStyle/>
          <a:p>
            <a:fld id="{6DFE623B-E88E-4B58-8B35-099B407A88C3}" type="slidenum">
              <a:rPr lang="en-US" altLang="ja-JP" smtClean="0"/>
              <a:pPr/>
              <a:t>57</a:t>
            </a:fld>
            <a:endParaRPr lang="en-US" altLang="ja-JP"/>
          </a:p>
        </p:txBody>
      </p:sp>
      <p:graphicFrame>
        <p:nvGraphicFramePr>
          <p:cNvPr id="6" name="オブジェクト 5">
            <a:extLst>
              <a:ext uri="{FF2B5EF4-FFF2-40B4-BE49-F238E27FC236}">
                <a16:creationId xmlns:a16="http://schemas.microsoft.com/office/drawing/2014/main" id="{6CD3952E-1A7A-498D-BDB9-04A91A090AF0}"/>
              </a:ext>
            </a:extLst>
          </p:cNvPr>
          <p:cNvGraphicFramePr>
            <a:graphicFrameLocks noChangeAspect="1"/>
          </p:cNvGraphicFramePr>
          <p:nvPr>
            <p:extLst>
              <p:ext uri="{D42A27DB-BD31-4B8C-83A1-F6EECF244321}">
                <p14:modId xmlns:p14="http://schemas.microsoft.com/office/powerpoint/2010/main" val="3569509638"/>
              </p:ext>
            </p:extLst>
          </p:nvPr>
        </p:nvGraphicFramePr>
        <p:xfrm>
          <a:off x="4500563" y="879475"/>
          <a:ext cx="5305425" cy="5840413"/>
        </p:xfrm>
        <a:graphic>
          <a:graphicData uri="http://schemas.openxmlformats.org/presentationml/2006/ole">
            <mc:AlternateContent xmlns:mc="http://schemas.openxmlformats.org/markup-compatibility/2006">
              <mc:Choice xmlns:v="urn:schemas-microsoft-com:vml" Requires="v">
                <p:oleObj name="Worksheet" r:id="rId2" imgW="9648675" imgH="10620306" progId="Excel.Sheet.12">
                  <p:link updateAutomatic="1"/>
                </p:oleObj>
              </mc:Choice>
              <mc:Fallback>
                <p:oleObj name="Worksheet" r:id="rId2" imgW="9648675" imgH="10620306" progId="Excel.Sheet.12">
                  <p:link updateAutomatic="1"/>
                  <p:pic>
                    <p:nvPicPr>
                      <p:cNvPr id="0" name=""/>
                      <p:cNvPicPr/>
                      <p:nvPr/>
                    </p:nvPicPr>
                    <p:blipFill>
                      <a:blip r:embed="rId3"/>
                      <a:stretch>
                        <a:fillRect/>
                      </a:stretch>
                    </p:blipFill>
                    <p:spPr>
                      <a:xfrm>
                        <a:off x="4500563" y="879475"/>
                        <a:ext cx="5305425" cy="5840413"/>
                      </a:xfrm>
                      <a:prstGeom prst="rect">
                        <a:avLst/>
                      </a:prstGeom>
                    </p:spPr>
                  </p:pic>
                </p:oleObj>
              </mc:Fallback>
            </mc:AlternateContent>
          </a:graphicData>
        </a:graphic>
      </p:graphicFrame>
    </p:spTree>
    <p:extLst>
      <p:ext uri="{BB962C8B-B14F-4D97-AF65-F5344CB8AC3E}">
        <p14:creationId xmlns:p14="http://schemas.microsoft.com/office/powerpoint/2010/main" val="1348457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CBC4E-371D-42C1-8FB0-C8A766D6D310}"/>
              </a:ext>
            </a:extLst>
          </p:cNvPr>
          <p:cNvSpPr>
            <a:spLocks noGrp="1"/>
          </p:cNvSpPr>
          <p:nvPr>
            <p:ph type="title"/>
          </p:nvPr>
        </p:nvSpPr>
        <p:spPr/>
        <p:txBody>
          <a:bodyPr/>
          <a:lstStyle/>
          <a:p>
            <a:r>
              <a:rPr lang="ja-JP" altLang="en-US" dirty="0"/>
              <a:t>６．本地域での観光における不満点・改善点　　</a:t>
            </a:r>
            <a:endParaRPr kumimoji="1" lang="ja-JP" altLang="en-US" dirty="0"/>
          </a:p>
        </p:txBody>
      </p:sp>
      <p:sp>
        <p:nvSpPr>
          <p:cNvPr id="5" name="コンテンツ プレースホルダー 4">
            <a:extLst>
              <a:ext uri="{FF2B5EF4-FFF2-40B4-BE49-F238E27FC236}">
                <a16:creationId xmlns:a16="http://schemas.microsoft.com/office/drawing/2014/main" id="{9FE15C74-7C88-405D-8EFE-F51AB48C2A91}"/>
              </a:ext>
            </a:extLst>
          </p:cNvPr>
          <p:cNvSpPr>
            <a:spLocks noGrp="1"/>
          </p:cNvSpPr>
          <p:nvPr>
            <p:ph sz="half" idx="1"/>
          </p:nvPr>
        </p:nvSpPr>
        <p:spPr>
          <a:xfrm>
            <a:off x="41275" y="561600"/>
            <a:ext cx="4392702" cy="2662267"/>
          </a:xfrm>
        </p:spPr>
        <p:txBody>
          <a:bodyPr/>
          <a:lstStyle/>
          <a:p>
            <a:r>
              <a:rPr lang="ja-JP" altLang="en-US" dirty="0"/>
              <a:t>本地域での観光における、不満点や改善点があったと答えたのは全体の</a:t>
            </a:r>
            <a:r>
              <a:rPr lang="en-US" altLang="ja-JP" dirty="0"/>
              <a:t>29</a:t>
            </a:r>
            <a:r>
              <a:rPr lang="ja-JP" altLang="en-US" dirty="0"/>
              <a:t>％。</a:t>
            </a:r>
            <a:endParaRPr lang="en-US" altLang="ja-JP" dirty="0"/>
          </a:p>
          <a:p>
            <a:pPr lvl="1"/>
            <a:r>
              <a:rPr lang="ja-JP" altLang="en-US" dirty="0"/>
              <a:t>うち、「たくさんあった」は僅か１％。</a:t>
            </a:r>
            <a:endParaRPr lang="en-US" altLang="ja-JP" dirty="0"/>
          </a:p>
          <a:p>
            <a:r>
              <a:rPr lang="en-US" altLang="ja-JP" dirty="0"/>
              <a:t>6</a:t>
            </a:r>
            <a:r>
              <a:rPr lang="ja-JP" altLang="en-US" dirty="0"/>
              <a:t>割近くが</a:t>
            </a:r>
            <a:r>
              <a:rPr lang="en-US" altLang="ja-JP" dirty="0"/>
              <a:t>『</a:t>
            </a:r>
            <a:r>
              <a:rPr lang="ja-JP" altLang="en-US" dirty="0"/>
              <a:t>ひとつもなかった</a:t>
            </a:r>
            <a:r>
              <a:rPr lang="en-US" altLang="ja-JP" dirty="0"/>
              <a:t>』</a:t>
            </a:r>
            <a:r>
              <a:rPr lang="ja-JP" altLang="en-US" dirty="0"/>
              <a:t>と回答。</a:t>
            </a:r>
            <a:endParaRPr lang="en-US" altLang="ja-JP" dirty="0"/>
          </a:p>
          <a:p>
            <a:endParaRPr lang="en-US" altLang="ja-JP" dirty="0"/>
          </a:p>
          <a:p>
            <a:pPr lvl="1"/>
            <a:r>
              <a:rPr lang="ja-JP" altLang="en-US" dirty="0"/>
              <a:t>総合満足度別にみると、満足度が高い層ほど</a:t>
            </a:r>
            <a:r>
              <a:rPr lang="en-US" altLang="ja-JP" dirty="0"/>
              <a:t>『</a:t>
            </a:r>
            <a:r>
              <a:rPr lang="ja-JP" altLang="en-US" dirty="0"/>
              <a:t>ひとつもなかった</a:t>
            </a:r>
            <a:r>
              <a:rPr lang="en-US" altLang="ja-JP" dirty="0"/>
              <a:t>』</a:t>
            </a:r>
            <a:r>
              <a:rPr lang="ja-JP" altLang="en-US" dirty="0"/>
              <a:t>という割合は高くなる傾向。大変満足層では</a:t>
            </a:r>
            <a:r>
              <a:rPr lang="en-US" altLang="ja-JP" dirty="0"/>
              <a:t>78</a:t>
            </a:r>
            <a:r>
              <a:rPr lang="ja-JP" altLang="en-US" dirty="0"/>
              <a:t>％に及ぶ。</a:t>
            </a:r>
            <a:endParaRPr lang="en-US" altLang="ja-JP" dirty="0"/>
          </a:p>
          <a:p>
            <a:pPr lvl="1"/>
            <a:endParaRPr lang="en-US" altLang="ja-JP" dirty="0"/>
          </a:p>
          <a:p>
            <a:pPr lvl="1"/>
            <a:r>
              <a:rPr lang="ja-JP" altLang="en-US" dirty="0"/>
              <a:t>同行者別にみると、他層に比べ</a:t>
            </a:r>
            <a:r>
              <a:rPr lang="en-US" altLang="ja-JP" dirty="0"/>
              <a:t> 『</a:t>
            </a:r>
            <a:r>
              <a:rPr lang="ja-JP" altLang="en-US" dirty="0"/>
              <a:t>ひとつもなかった</a:t>
            </a:r>
            <a:r>
              <a:rPr lang="en-US" altLang="ja-JP" dirty="0"/>
              <a:t>』</a:t>
            </a:r>
            <a:r>
              <a:rPr lang="ja-JP" altLang="en-US" dirty="0"/>
              <a:t>がやや低めなのは夫婦。子供連れ家族からの評価は高い。</a:t>
            </a:r>
            <a:endParaRPr lang="en-US" altLang="ja-JP" dirty="0"/>
          </a:p>
          <a:p>
            <a:pPr lvl="1"/>
            <a:endParaRPr lang="en-US" altLang="ja-JP" dirty="0"/>
          </a:p>
          <a:p>
            <a:pPr lvl="1"/>
            <a:r>
              <a:rPr lang="en-US" altLang="ja-JP" dirty="0"/>
              <a:t>『</a:t>
            </a:r>
            <a:r>
              <a:rPr lang="ja-JP" altLang="en-US" dirty="0"/>
              <a:t>あった・計</a:t>
            </a:r>
            <a:r>
              <a:rPr lang="en-US" altLang="ja-JP" dirty="0"/>
              <a:t>』</a:t>
            </a:r>
            <a:r>
              <a:rPr lang="ja-JP" altLang="en-US" dirty="0"/>
              <a:t>の割合は全観光圏をやや下回り、</a:t>
            </a:r>
            <a:r>
              <a:rPr lang="en-US" altLang="ja-JP" dirty="0"/>
              <a:t>『</a:t>
            </a:r>
            <a:r>
              <a:rPr lang="ja-JP" altLang="en-US" dirty="0"/>
              <a:t>ひとつもなかった</a:t>
            </a:r>
            <a:r>
              <a:rPr lang="en-US" altLang="ja-JP" dirty="0"/>
              <a:t>』</a:t>
            </a:r>
            <a:r>
              <a:rPr lang="ja-JP" altLang="en-US" dirty="0"/>
              <a:t>はほぼ同程度。</a:t>
            </a:r>
            <a:endParaRPr lang="en-US" altLang="ja-JP" dirty="0"/>
          </a:p>
          <a:p>
            <a:endParaRPr lang="ja-JP" altLang="en-US" dirty="0"/>
          </a:p>
        </p:txBody>
      </p:sp>
      <p:sp>
        <p:nvSpPr>
          <p:cNvPr id="7" name="コンテンツ プレースホルダー 6">
            <a:extLst>
              <a:ext uri="{FF2B5EF4-FFF2-40B4-BE49-F238E27FC236}">
                <a16:creationId xmlns:a16="http://schemas.microsoft.com/office/drawing/2014/main" id="{A5A62614-AE8D-44B5-98EB-397E4E461E81}"/>
              </a:ext>
            </a:extLst>
          </p:cNvPr>
          <p:cNvSpPr>
            <a:spLocks noGrp="1"/>
          </p:cNvSpPr>
          <p:nvPr>
            <p:ph sz="half" idx="2"/>
          </p:nvPr>
        </p:nvSpPr>
        <p:spPr/>
        <p:txBody>
          <a:bodyPr/>
          <a:lstStyle/>
          <a:p>
            <a:endParaRPr lang="ja-JP" altLang="en-US"/>
          </a:p>
        </p:txBody>
      </p:sp>
      <p:sp>
        <p:nvSpPr>
          <p:cNvPr id="3" name="フッター プレースホルダー 2">
            <a:extLst>
              <a:ext uri="{FF2B5EF4-FFF2-40B4-BE49-F238E27FC236}">
                <a16:creationId xmlns:a16="http://schemas.microsoft.com/office/drawing/2014/main" id="{5E2862D0-DA43-4F65-ABCD-3DE7D31FC957}"/>
              </a:ext>
            </a:extLst>
          </p:cNvPr>
          <p:cNvSpPr>
            <a:spLocks noGrp="1"/>
          </p:cNvSpPr>
          <p:nvPr>
            <p:ph type="ftr" sz="quarter" idx="10"/>
          </p:nvPr>
        </p:nvSpPr>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4" name="スライド番号プレースホルダー 3">
            <a:extLst>
              <a:ext uri="{FF2B5EF4-FFF2-40B4-BE49-F238E27FC236}">
                <a16:creationId xmlns:a16="http://schemas.microsoft.com/office/drawing/2014/main" id="{CF57D2E0-21F9-4D87-9488-0F2031976F34}"/>
              </a:ext>
            </a:extLst>
          </p:cNvPr>
          <p:cNvSpPr>
            <a:spLocks noGrp="1"/>
          </p:cNvSpPr>
          <p:nvPr>
            <p:ph type="sldNum" sz="quarter" idx="11"/>
          </p:nvPr>
        </p:nvSpPr>
        <p:spPr/>
        <p:txBody>
          <a:bodyPr/>
          <a:lstStyle/>
          <a:p>
            <a:fld id="{6DFE623B-E88E-4B58-8B35-099B407A88C3}" type="slidenum">
              <a:rPr lang="en-US" altLang="ja-JP" smtClean="0"/>
              <a:pPr/>
              <a:t>58</a:t>
            </a:fld>
            <a:endParaRPr lang="en-US" altLang="ja-JP"/>
          </a:p>
        </p:txBody>
      </p:sp>
      <p:graphicFrame>
        <p:nvGraphicFramePr>
          <p:cNvPr id="6" name="オブジェクト 5">
            <a:extLst>
              <a:ext uri="{FF2B5EF4-FFF2-40B4-BE49-F238E27FC236}">
                <a16:creationId xmlns:a16="http://schemas.microsoft.com/office/drawing/2014/main" id="{B86A187B-AA02-47CE-A64C-8E78DC20DCC7}"/>
              </a:ext>
            </a:extLst>
          </p:cNvPr>
          <p:cNvGraphicFramePr>
            <a:graphicFrameLocks noChangeAspect="1"/>
          </p:cNvGraphicFramePr>
          <p:nvPr>
            <p:extLst>
              <p:ext uri="{D42A27DB-BD31-4B8C-83A1-F6EECF244321}">
                <p14:modId xmlns:p14="http://schemas.microsoft.com/office/powerpoint/2010/main" val="3047449446"/>
              </p:ext>
            </p:extLst>
          </p:nvPr>
        </p:nvGraphicFramePr>
        <p:xfrm>
          <a:off x="4526442" y="792162"/>
          <a:ext cx="5006975" cy="5840413"/>
        </p:xfrm>
        <a:graphic>
          <a:graphicData uri="http://schemas.openxmlformats.org/presentationml/2006/ole">
            <mc:AlternateContent xmlns:mc="http://schemas.openxmlformats.org/markup-compatibility/2006">
              <mc:Choice xmlns:v="urn:schemas-microsoft-com:vml" Requires="v">
                <p:oleObj name="Worksheet" r:id="rId2" imgW="9105914" imgH="10620306" progId="Excel.Sheet.12">
                  <p:link updateAutomatic="1"/>
                </p:oleObj>
              </mc:Choice>
              <mc:Fallback>
                <p:oleObj name="Worksheet" r:id="rId2" imgW="9105914" imgH="10620306" progId="Excel.Sheet.12">
                  <p:link updateAutomatic="1"/>
                  <p:pic>
                    <p:nvPicPr>
                      <p:cNvPr id="0" name=""/>
                      <p:cNvPicPr/>
                      <p:nvPr/>
                    </p:nvPicPr>
                    <p:blipFill>
                      <a:blip r:embed="rId3"/>
                      <a:stretch>
                        <a:fillRect/>
                      </a:stretch>
                    </p:blipFill>
                    <p:spPr>
                      <a:xfrm>
                        <a:off x="4526442" y="792162"/>
                        <a:ext cx="5006975" cy="5840413"/>
                      </a:xfrm>
                      <a:prstGeom prst="rect">
                        <a:avLst/>
                      </a:prstGeom>
                    </p:spPr>
                  </p:pic>
                </p:oleObj>
              </mc:Fallback>
            </mc:AlternateContent>
          </a:graphicData>
        </a:graphic>
      </p:graphicFrame>
    </p:spTree>
    <p:extLst>
      <p:ext uri="{BB962C8B-B14F-4D97-AF65-F5344CB8AC3E}">
        <p14:creationId xmlns:p14="http://schemas.microsoft.com/office/powerpoint/2010/main" val="1685538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6AD3C3-E387-4991-AEB1-826E33FA26F4}"/>
              </a:ext>
            </a:extLst>
          </p:cNvPr>
          <p:cNvSpPr>
            <a:spLocks noGrp="1"/>
          </p:cNvSpPr>
          <p:nvPr>
            <p:ph type="title"/>
          </p:nvPr>
        </p:nvSpPr>
        <p:spPr/>
        <p:txBody>
          <a:bodyPr/>
          <a:lstStyle/>
          <a:p>
            <a:r>
              <a:rPr lang="ja-JP" altLang="en-US" dirty="0"/>
              <a:t>６．本地域での観光における不満点・改善点　－具体的な内容</a:t>
            </a:r>
            <a:r>
              <a:rPr lang="en-US" altLang="ja-JP" dirty="0"/>
              <a:t>(</a:t>
            </a:r>
            <a:r>
              <a:rPr lang="ja-JP" altLang="en-US" dirty="0"/>
              <a:t>抜粋）ー</a:t>
            </a:r>
            <a:endParaRPr kumimoji="1" lang="ja-JP" altLang="en-US" dirty="0"/>
          </a:p>
        </p:txBody>
      </p:sp>
      <p:sp>
        <p:nvSpPr>
          <p:cNvPr id="9" name="テキスト プレースホルダー 8">
            <a:extLst>
              <a:ext uri="{FF2B5EF4-FFF2-40B4-BE49-F238E27FC236}">
                <a16:creationId xmlns:a16="http://schemas.microsoft.com/office/drawing/2014/main" id="{590CC5A8-DE79-40C5-A9CB-EAE8CA333212}"/>
              </a:ext>
            </a:extLst>
          </p:cNvPr>
          <p:cNvSpPr>
            <a:spLocks noGrp="1"/>
          </p:cNvSpPr>
          <p:nvPr>
            <p:ph type="body" idx="1"/>
          </p:nvPr>
        </p:nvSpPr>
        <p:spPr>
          <a:xfrm>
            <a:off x="0" y="558711"/>
            <a:ext cx="9906000" cy="615553"/>
          </a:xfrm>
        </p:spPr>
        <p:txBody>
          <a:bodyPr/>
          <a:lstStyle/>
          <a:p>
            <a:pPr lvl="1"/>
            <a:endParaRPr lang="en-US" altLang="ja-JP" dirty="0"/>
          </a:p>
          <a:p>
            <a:pPr lvl="1"/>
            <a:r>
              <a:rPr lang="ja-JP" altLang="en-US" dirty="0"/>
              <a:t>本地域での観光における不満点・改善点が「たくさんあった」と回答した方が１名のみだった。</a:t>
            </a:r>
            <a:endParaRPr lang="en-US" altLang="ja-JP" dirty="0"/>
          </a:p>
          <a:p>
            <a:pPr lvl="1"/>
            <a:r>
              <a:rPr lang="ja-JP" altLang="en-US" dirty="0"/>
              <a:t>その為、「少しあった」と回答し、総合満足度が４以下の方の具体的な記述を抜粋。（全</a:t>
            </a:r>
            <a:r>
              <a:rPr lang="en-US" altLang="ja-JP" dirty="0"/>
              <a:t>FA</a:t>
            </a:r>
            <a:r>
              <a:rPr lang="ja-JP" altLang="en-US" dirty="0"/>
              <a:t>は、別途一覧をご参照ください）</a:t>
            </a:r>
          </a:p>
        </p:txBody>
      </p:sp>
      <p:sp>
        <p:nvSpPr>
          <p:cNvPr id="3" name="フッター プレースホルダー 2">
            <a:extLst>
              <a:ext uri="{FF2B5EF4-FFF2-40B4-BE49-F238E27FC236}">
                <a16:creationId xmlns:a16="http://schemas.microsoft.com/office/drawing/2014/main" id="{3494F81B-DF4C-46DA-9B42-D521518BEC1F}"/>
              </a:ext>
            </a:extLst>
          </p:cNvPr>
          <p:cNvSpPr>
            <a:spLocks noGrp="1"/>
          </p:cNvSpPr>
          <p:nvPr>
            <p:ph type="ftr" sz="quarter" idx="10"/>
          </p:nvPr>
        </p:nvSpPr>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4" name="スライド番号プレースホルダー 3">
            <a:extLst>
              <a:ext uri="{FF2B5EF4-FFF2-40B4-BE49-F238E27FC236}">
                <a16:creationId xmlns:a16="http://schemas.microsoft.com/office/drawing/2014/main" id="{5CA52688-FF96-4FC6-A444-0388E398370D}"/>
              </a:ext>
            </a:extLst>
          </p:cNvPr>
          <p:cNvSpPr>
            <a:spLocks noGrp="1"/>
          </p:cNvSpPr>
          <p:nvPr>
            <p:ph type="sldNum" sz="quarter" idx="11"/>
          </p:nvPr>
        </p:nvSpPr>
        <p:spPr/>
        <p:txBody>
          <a:bodyPr/>
          <a:lstStyle/>
          <a:p>
            <a:fld id="{6DFE623B-E88E-4B58-8B35-099B407A88C3}" type="slidenum">
              <a:rPr lang="en-US" altLang="ja-JP" smtClean="0"/>
              <a:pPr/>
              <a:t>59</a:t>
            </a:fld>
            <a:endParaRPr lang="en-US" altLang="ja-JP"/>
          </a:p>
        </p:txBody>
      </p:sp>
      <p:pic>
        <p:nvPicPr>
          <p:cNvPr id="5" name="図 4">
            <a:extLst>
              <a:ext uri="{FF2B5EF4-FFF2-40B4-BE49-F238E27FC236}">
                <a16:creationId xmlns:a16="http://schemas.microsoft.com/office/drawing/2014/main" id="{FFCE1BA7-68F5-4F8C-A633-9E161EC54300}"/>
              </a:ext>
            </a:extLst>
          </p:cNvPr>
          <p:cNvPicPr>
            <a:picLocks noChangeAspect="1"/>
          </p:cNvPicPr>
          <p:nvPr/>
        </p:nvPicPr>
        <p:blipFill>
          <a:blip r:embed="rId2"/>
          <a:stretch>
            <a:fillRect/>
          </a:stretch>
        </p:blipFill>
        <p:spPr>
          <a:xfrm>
            <a:off x="174625" y="1751479"/>
            <a:ext cx="9556750" cy="1847850"/>
          </a:xfrm>
          <a:prstGeom prst="rect">
            <a:avLst/>
          </a:prstGeom>
        </p:spPr>
      </p:pic>
    </p:spTree>
    <p:extLst>
      <p:ext uri="{BB962C8B-B14F-4D97-AF65-F5344CB8AC3E}">
        <p14:creationId xmlns:p14="http://schemas.microsoft.com/office/powerpoint/2010/main" val="297359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１．基本属性</a:t>
            </a:r>
          </a:p>
        </p:txBody>
      </p:sp>
      <p:sp>
        <p:nvSpPr>
          <p:cNvPr id="7" name="コンテンツ プレースホルダー 6"/>
          <p:cNvSpPr>
            <a:spLocks noGrp="1"/>
          </p:cNvSpPr>
          <p:nvPr>
            <p:ph sz="half" idx="1"/>
          </p:nvPr>
        </p:nvSpPr>
        <p:spPr>
          <a:xfrm>
            <a:off x="41275" y="561600"/>
            <a:ext cx="4870450" cy="1461939"/>
          </a:xfrm>
        </p:spPr>
        <p:txBody>
          <a:bodyPr/>
          <a:lstStyle/>
          <a:p>
            <a:pPr marL="0" indent="0">
              <a:buNone/>
            </a:pPr>
            <a:r>
              <a:rPr lang="ja-JP" altLang="en-US" dirty="0"/>
              <a:t>性別</a:t>
            </a:r>
            <a:endParaRPr lang="en-US" altLang="ja-JP" dirty="0"/>
          </a:p>
          <a:p>
            <a:r>
              <a:rPr lang="en-US" altLang="ja-JP" dirty="0"/>
              <a:t>2021</a:t>
            </a:r>
            <a:r>
              <a:rPr lang="ja-JP" altLang="en-US" dirty="0"/>
              <a:t>年度も、</a:t>
            </a:r>
            <a:r>
              <a:rPr lang="en-US" altLang="ja-JP" dirty="0"/>
              <a:t>『</a:t>
            </a:r>
            <a:r>
              <a:rPr lang="ja-JP" altLang="en-US" dirty="0"/>
              <a:t>男性</a:t>
            </a:r>
            <a:r>
              <a:rPr lang="en-US" altLang="ja-JP" dirty="0"/>
              <a:t>』40</a:t>
            </a:r>
            <a:r>
              <a:rPr lang="ja-JP" altLang="en-US" dirty="0"/>
              <a:t>％、</a:t>
            </a:r>
            <a:r>
              <a:rPr lang="en-US" altLang="ja-JP" dirty="0"/>
              <a:t>『</a:t>
            </a:r>
            <a:r>
              <a:rPr lang="ja-JP" altLang="en-US" dirty="0"/>
              <a:t>女性</a:t>
            </a:r>
            <a:r>
              <a:rPr lang="en-US" altLang="ja-JP" dirty="0"/>
              <a:t>』59</a:t>
            </a:r>
            <a:r>
              <a:rPr lang="ja-JP" altLang="en-US" dirty="0"/>
              <a:t>％。</a:t>
            </a:r>
          </a:p>
          <a:p>
            <a:pPr lvl="1"/>
            <a:r>
              <a:rPr lang="ja-JP" altLang="en-US" dirty="0"/>
              <a:t>時系列でみると、昨年度と同水準である。</a:t>
            </a:r>
            <a:endParaRPr lang="en-US" altLang="ja-JP" dirty="0"/>
          </a:p>
          <a:p>
            <a:pPr lvl="1"/>
            <a:r>
              <a:rPr lang="ja-JP" altLang="en-US" dirty="0"/>
              <a:t>来訪回数別にみると、初めて層はリピーター層に比べ女性の割合が高い。</a:t>
            </a:r>
            <a:endParaRPr lang="en-US" altLang="ja-JP" dirty="0"/>
          </a:p>
          <a:p>
            <a:pPr lvl="1"/>
            <a:r>
              <a:rPr lang="ja-JP" altLang="en-US" dirty="0"/>
              <a:t>滞在時間別による違いは見られない。</a:t>
            </a:r>
            <a:endParaRPr lang="en-US" altLang="ja-JP" dirty="0"/>
          </a:p>
          <a:p>
            <a:pPr lvl="1"/>
            <a:r>
              <a:rPr lang="ja-JP" altLang="en-US" dirty="0"/>
              <a:t>全観光圏と比べ、若干</a:t>
            </a:r>
            <a:r>
              <a:rPr lang="en-US" altLang="ja-JP" dirty="0"/>
              <a:t>『</a:t>
            </a:r>
            <a:r>
              <a:rPr lang="ja-JP" altLang="en-US" dirty="0"/>
              <a:t>女性</a:t>
            </a:r>
            <a:r>
              <a:rPr lang="en-US" altLang="ja-JP" dirty="0"/>
              <a:t>』</a:t>
            </a:r>
            <a:r>
              <a:rPr lang="ja-JP" altLang="en-US" dirty="0"/>
              <a:t>比率が高め。</a:t>
            </a:r>
            <a:endParaRPr lang="en-US" altLang="ja-JP" dirty="0"/>
          </a:p>
          <a:p>
            <a:pPr lvl="1"/>
            <a:endParaRPr lang="en-US" altLang="ja-JP" dirty="0"/>
          </a:p>
        </p:txBody>
      </p:sp>
      <p:sp>
        <p:nvSpPr>
          <p:cNvPr id="11" name="コンテンツ プレースホルダー 10"/>
          <p:cNvSpPr>
            <a:spLocks noGrp="1"/>
          </p:cNvSpPr>
          <p:nvPr>
            <p:ph sz="half" idx="2"/>
          </p:nvPr>
        </p:nvSpPr>
        <p:spPr>
          <a:xfrm>
            <a:off x="5035550" y="561600"/>
            <a:ext cx="4870450" cy="1277273"/>
          </a:xfrm>
        </p:spPr>
        <p:txBody>
          <a:bodyPr/>
          <a:lstStyle/>
          <a:p>
            <a:pPr marL="0" indent="0">
              <a:buNone/>
            </a:pPr>
            <a:r>
              <a:rPr lang="ja-JP" altLang="en-US" dirty="0"/>
              <a:t>年代</a:t>
            </a:r>
            <a:endParaRPr lang="en-US" altLang="ja-JP" dirty="0"/>
          </a:p>
          <a:p>
            <a:r>
              <a:rPr lang="en-US" altLang="ja-JP" dirty="0"/>
              <a:t>2021</a:t>
            </a:r>
            <a:r>
              <a:rPr lang="ja-JP" altLang="en-US" dirty="0"/>
              <a:t>年度は、</a:t>
            </a:r>
            <a:r>
              <a:rPr lang="en-US" altLang="ja-JP" dirty="0"/>
              <a:t>『60</a:t>
            </a:r>
            <a:r>
              <a:rPr lang="ja-JP" altLang="en-US" dirty="0"/>
              <a:t>代</a:t>
            </a:r>
            <a:r>
              <a:rPr lang="en-US" altLang="ja-JP" dirty="0"/>
              <a:t>』(27</a:t>
            </a:r>
            <a:r>
              <a:rPr lang="ja-JP" altLang="en-US" dirty="0"/>
              <a:t>％</a:t>
            </a:r>
            <a:r>
              <a:rPr lang="en-US" altLang="ja-JP" dirty="0"/>
              <a:t>)</a:t>
            </a:r>
            <a:r>
              <a:rPr lang="ja-JP" altLang="en-US" dirty="0"/>
              <a:t>が最も高い。次いで</a:t>
            </a:r>
            <a:r>
              <a:rPr lang="en-US" altLang="ja-JP" dirty="0"/>
              <a:t>『70</a:t>
            </a:r>
            <a:r>
              <a:rPr lang="ja-JP" altLang="en-US" dirty="0"/>
              <a:t>代以上</a:t>
            </a:r>
            <a:r>
              <a:rPr lang="en-US" altLang="ja-JP" dirty="0"/>
              <a:t>』21</a:t>
            </a:r>
            <a:r>
              <a:rPr lang="ja-JP" altLang="en-US" dirty="0"/>
              <a:t>％、</a:t>
            </a:r>
            <a:r>
              <a:rPr lang="en-US" altLang="ja-JP" dirty="0"/>
              <a:t>『50</a:t>
            </a:r>
            <a:r>
              <a:rPr lang="ja-JP" altLang="en-US" dirty="0"/>
              <a:t>代</a:t>
            </a:r>
            <a:r>
              <a:rPr lang="en-US" altLang="ja-JP" dirty="0"/>
              <a:t>』19</a:t>
            </a:r>
            <a:r>
              <a:rPr lang="ja-JP" altLang="en-US" dirty="0"/>
              <a:t>％で続く。</a:t>
            </a:r>
            <a:r>
              <a:rPr lang="en-US" altLang="ja-JP" dirty="0"/>
              <a:t>60</a:t>
            </a:r>
            <a:r>
              <a:rPr lang="ja-JP" altLang="en-US" dirty="0"/>
              <a:t>代以上がボリュームゾーン。</a:t>
            </a:r>
          </a:p>
          <a:p>
            <a:pPr lvl="1"/>
            <a:r>
              <a:rPr lang="ja-JP" altLang="en-US" dirty="0"/>
              <a:t>時系列でみると、</a:t>
            </a:r>
            <a:r>
              <a:rPr lang="en-US" altLang="ja-JP" dirty="0"/>
              <a:t>30</a:t>
            </a:r>
            <a:r>
              <a:rPr lang="ja-JP" altLang="en-US" dirty="0"/>
              <a:t>代以下の割合が低下。今年度は</a:t>
            </a:r>
            <a:r>
              <a:rPr lang="en-US" altLang="ja-JP" dirty="0"/>
              <a:t>60</a:t>
            </a:r>
            <a:r>
              <a:rPr lang="ja-JP" altLang="en-US" dirty="0"/>
              <a:t>代以上の割合が大きく増加。</a:t>
            </a:r>
            <a:endParaRPr lang="en-US" altLang="ja-JP" dirty="0"/>
          </a:p>
          <a:p>
            <a:pPr lvl="1"/>
            <a:r>
              <a:rPr lang="ja-JP" altLang="en-US" dirty="0"/>
              <a:t>来訪回数別にみると、初めて層は</a:t>
            </a:r>
            <a:r>
              <a:rPr lang="en-US" altLang="ja-JP" dirty="0"/>
              <a:t>『20</a:t>
            </a:r>
            <a:r>
              <a:rPr lang="ja-JP" altLang="en-US" dirty="0"/>
              <a:t>代・</a:t>
            </a:r>
            <a:r>
              <a:rPr lang="en-US" altLang="ja-JP" dirty="0"/>
              <a:t>30</a:t>
            </a:r>
            <a:r>
              <a:rPr lang="ja-JP" altLang="en-US" dirty="0"/>
              <a:t>代</a:t>
            </a:r>
            <a:r>
              <a:rPr lang="en-US" altLang="ja-JP" dirty="0"/>
              <a:t>』</a:t>
            </a:r>
            <a:r>
              <a:rPr lang="ja-JP" altLang="en-US" dirty="0"/>
              <a:t>、リピーター層は</a:t>
            </a:r>
            <a:r>
              <a:rPr lang="en-US" altLang="ja-JP" dirty="0"/>
              <a:t>『60</a:t>
            </a:r>
            <a:r>
              <a:rPr lang="ja-JP" altLang="en-US" dirty="0"/>
              <a:t>代以上</a:t>
            </a:r>
            <a:r>
              <a:rPr lang="en-US" altLang="ja-JP" dirty="0"/>
              <a:t>』</a:t>
            </a:r>
            <a:r>
              <a:rPr lang="ja-JP" altLang="en-US" dirty="0"/>
              <a:t>が高い。</a:t>
            </a:r>
            <a:endParaRPr lang="en-US" altLang="ja-JP" dirty="0"/>
          </a:p>
          <a:p>
            <a:pPr lvl="1"/>
            <a:r>
              <a:rPr lang="ja-JP" altLang="en-US" dirty="0"/>
              <a:t>全観光圏と比べ、</a:t>
            </a:r>
            <a:r>
              <a:rPr lang="en-US" altLang="ja-JP" dirty="0"/>
              <a:t>『60</a:t>
            </a:r>
            <a:r>
              <a:rPr lang="ja-JP" altLang="en-US" dirty="0"/>
              <a:t>代以上</a:t>
            </a:r>
            <a:r>
              <a:rPr lang="en-US" altLang="ja-JP" dirty="0"/>
              <a:t>』</a:t>
            </a:r>
            <a:r>
              <a:rPr lang="ja-JP" altLang="en-US" dirty="0"/>
              <a:t>の割合が高い。</a:t>
            </a:r>
            <a:endParaRPr lang="en-US" altLang="ja-JP"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6</a:t>
            </a:fld>
            <a:endParaRPr lang="en-US" altLang="ja-JP"/>
          </a:p>
        </p:txBody>
      </p:sp>
      <p:graphicFrame>
        <p:nvGraphicFramePr>
          <p:cNvPr id="3" name="オブジェクト 2">
            <a:extLst>
              <a:ext uri="{FF2B5EF4-FFF2-40B4-BE49-F238E27FC236}">
                <a16:creationId xmlns:a16="http://schemas.microsoft.com/office/drawing/2014/main" id="{97C52CD1-6F75-43B7-8CDA-8CC5E39EE54F}"/>
              </a:ext>
            </a:extLst>
          </p:cNvPr>
          <p:cNvGraphicFramePr>
            <a:graphicFrameLocks noChangeAspect="1"/>
          </p:cNvGraphicFramePr>
          <p:nvPr>
            <p:extLst>
              <p:ext uri="{D42A27DB-BD31-4B8C-83A1-F6EECF244321}">
                <p14:modId xmlns:p14="http://schemas.microsoft.com/office/powerpoint/2010/main" val="3126410651"/>
              </p:ext>
            </p:extLst>
          </p:nvPr>
        </p:nvGraphicFramePr>
        <p:xfrm>
          <a:off x="288000" y="3060000"/>
          <a:ext cx="4240917" cy="3436078"/>
        </p:xfrm>
        <a:graphic>
          <a:graphicData uri="http://schemas.openxmlformats.org/presentationml/2006/ole">
            <mc:AlternateContent xmlns:mc="http://schemas.openxmlformats.org/markup-compatibility/2006">
              <mc:Choice xmlns:v="urn:schemas-microsoft-com:vml" Requires="v">
                <p:oleObj name="Worksheet" r:id="rId2" imgW="6524487" imgH="5286274" progId="Excel.Sheet.12">
                  <p:link updateAutomatic="1"/>
                </p:oleObj>
              </mc:Choice>
              <mc:Fallback>
                <p:oleObj name="Worksheet" r:id="rId2" imgW="6524487" imgH="5286274" progId="Excel.Sheet.12">
                  <p:link updateAutomatic="1"/>
                  <p:pic>
                    <p:nvPicPr>
                      <p:cNvPr id="0" name=""/>
                      <p:cNvPicPr/>
                      <p:nvPr/>
                    </p:nvPicPr>
                    <p:blipFill>
                      <a:blip r:embed="rId3"/>
                      <a:stretch>
                        <a:fillRect/>
                      </a:stretch>
                    </p:blipFill>
                    <p:spPr>
                      <a:xfrm>
                        <a:off x="288000" y="3060000"/>
                        <a:ext cx="4240917" cy="3436078"/>
                      </a:xfrm>
                      <a:prstGeom prst="rect">
                        <a:avLst/>
                      </a:prstGeom>
                    </p:spPr>
                  </p:pic>
                </p:oleObj>
              </mc:Fallback>
            </mc:AlternateContent>
          </a:graphicData>
        </a:graphic>
      </p:graphicFrame>
      <p:graphicFrame>
        <p:nvGraphicFramePr>
          <p:cNvPr id="9" name="オブジェクト 8">
            <a:extLst>
              <a:ext uri="{FF2B5EF4-FFF2-40B4-BE49-F238E27FC236}">
                <a16:creationId xmlns:a16="http://schemas.microsoft.com/office/drawing/2014/main" id="{6AB26F0E-4A29-4218-A8FE-39FCF706380F}"/>
              </a:ext>
            </a:extLst>
          </p:cNvPr>
          <p:cNvGraphicFramePr>
            <a:graphicFrameLocks noChangeAspect="1"/>
          </p:cNvGraphicFramePr>
          <p:nvPr>
            <p:extLst>
              <p:ext uri="{D42A27DB-BD31-4B8C-83A1-F6EECF244321}">
                <p14:modId xmlns:p14="http://schemas.microsoft.com/office/powerpoint/2010/main" val="2860400749"/>
              </p:ext>
            </p:extLst>
          </p:nvPr>
        </p:nvGraphicFramePr>
        <p:xfrm>
          <a:off x="4932000" y="3060000"/>
          <a:ext cx="4971583" cy="3436078"/>
        </p:xfrm>
        <a:graphic>
          <a:graphicData uri="http://schemas.openxmlformats.org/presentationml/2006/ole">
            <mc:AlternateContent xmlns:mc="http://schemas.openxmlformats.org/markup-compatibility/2006">
              <mc:Choice xmlns:v="urn:schemas-microsoft-com:vml" Requires="v">
                <p:oleObj name="Worksheet" r:id="rId4" imgW="7648589" imgH="5286274" progId="Excel.Sheet.12">
                  <p:link updateAutomatic="1"/>
                </p:oleObj>
              </mc:Choice>
              <mc:Fallback>
                <p:oleObj name="Worksheet" r:id="rId4" imgW="7648589" imgH="5286274" progId="Excel.Sheet.12">
                  <p:link updateAutomatic="1"/>
                  <p:pic>
                    <p:nvPicPr>
                      <p:cNvPr id="0" name=""/>
                      <p:cNvPicPr/>
                      <p:nvPr/>
                    </p:nvPicPr>
                    <p:blipFill>
                      <a:blip r:embed="rId5"/>
                      <a:stretch>
                        <a:fillRect/>
                      </a:stretch>
                    </p:blipFill>
                    <p:spPr>
                      <a:xfrm>
                        <a:off x="4932000" y="3060000"/>
                        <a:ext cx="4971583" cy="3436078"/>
                      </a:xfrm>
                      <a:prstGeom prst="rect">
                        <a:avLst/>
                      </a:prstGeom>
                    </p:spPr>
                  </p:pic>
                </p:oleObj>
              </mc:Fallback>
            </mc:AlternateContent>
          </a:graphicData>
        </a:graphic>
      </p:graphicFrame>
    </p:spTree>
    <p:extLst>
      <p:ext uri="{BB962C8B-B14F-4D97-AF65-F5344CB8AC3E}">
        <p14:creationId xmlns:p14="http://schemas.microsoft.com/office/powerpoint/2010/main" val="14748820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3803905" y="3079750"/>
            <a:ext cx="6102096" cy="457200"/>
          </a:xfrm>
        </p:spPr>
        <p:txBody>
          <a:bodyPr>
            <a:normAutofit/>
          </a:bodyPr>
          <a:lstStyle/>
          <a:p>
            <a:pPr>
              <a:tabLst>
                <a:tab pos="4466162" algn="r"/>
              </a:tabLst>
            </a:pPr>
            <a:r>
              <a:rPr lang="ja-JP" altLang="en-US" dirty="0"/>
              <a:t>付録）３</a:t>
            </a:r>
            <a:r>
              <a:rPr lang="en-US" altLang="ja-JP" dirty="0"/>
              <a:t>.</a:t>
            </a:r>
            <a:r>
              <a:rPr lang="ja-JP" altLang="en-US" dirty="0"/>
              <a:t>図表データ集：調査結果詳細③</a:t>
            </a:r>
            <a:endParaRPr lang="en-US" altLang="ja-JP" dirty="0"/>
          </a:p>
        </p:txBody>
      </p:sp>
      <p:sp>
        <p:nvSpPr>
          <p:cNvPr id="2074" name="Rectangle 26"/>
          <p:cNvSpPr>
            <a:spLocks noGrp="1" noChangeArrowheads="1"/>
          </p:cNvSpPr>
          <p:nvPr>
            <p:ph type="subTitle" idx="1"/>
          </p:nvPr>
        </p:nvSpPr>
        <p:spPr/>
        <p:txBody>
          <a:bodyPr>
            <a:normAutofit/>
          </a:bodyPr>
          <a:lstStyle/>
          <a:p>
            <a:r>
              <a:rPr lang="ja-JP" altLang="en-US" dirty="0"/>
              <a:t>個別設問</a:t>
            </a:r>
          </a:p>
        </p:txBody>
      </p:sp>
    </p:spTree>
    <p:extLst>
      <p:ext uri="{BB962C8B-B14F-4D97-AF65-F5344CB8AC3E}">
        <p14:creationId xmlns:p14="http://schemas.microsoft.com/office/powerpoint/2010/main" val="7268786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１．訪問場所やスポット、イベント、体験したこと</a:t>
            </a:r>
          </a:p>
        </p:txBody>
      </p:sp>
      <p:sp>
        <p:nvSpPr>
          <p:cNvPr id="3" name="コンテンツ プレースホルダー 2"/>
          <p:cNvSpPr>
            <a:spLocks noGrp="1"/>
          </p:cNvSpPr>
          <p:nvPr>
            <p:ph idx="1"/>
          </p:nvPr>
        </p:nvSpPr>
        <p:spPr/>
        <p:txBody>
          <a:bodyPr/>
          <a:lstStyle/>
          <a:p>
            <a:endParaRPr kumimoji="1" lang="ja-JP" altLang="en-US"/>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61</a:t>
            </a:fld>
            <a:endParaRPr lang="en-US" altLang="ja-JP"/>
          </a:p>
        </p:txBody>
      </p:sp>
      <p:graphicFrame>
        <p:nvGraphicFramePr>
          <p:cNvPr id="7" name="オブジェクト 6">
            <a:extLst>
              <a:ext uri="{FF2B5EF4-FFF2-40B4-BE49-F238E27FC236}">
                <a16:creationId xmlns:a16="http://schemas.microsoft.com/office/drawing/2014/main" id="{257E9120-1797-4B26-BDD8-49BF546086D1}"/>
              </a:ext>
            </a:extLst>
          </p:cNvPr>
          <p:cNvGraphicFramePr>
            <a:graphicFrameLocks noChangeAspect="1"/>
          </p:cNvGraphicFramePr>
          <p:nvPr>
            <p:extLst>
              <p:ext uri="{D42A27DB-BD31-4B8C-83A1-F6EECF244321}">
                <p14:modId xmlns:p14="http://schemas.microsoft.com/office/powerpoint/2010/main" val="3219267502"/>
              </p:ext>
            </p:extLst>
          </p:nvPr>
        </p:nvGraphicFramePr>
        <p:xfrm>
          <a:off x="1439863" y="1185863"/>
          <a:ext cx="8245475" cy="5495925"/>
        </p:xfrm>
        <a:graphic>
          <a:graphicData uri="http://schemas.openxmlformats.org/presentationml/2006/ole">
            <mc:AlternateContent xmlns:mc="http://schemas.openxmlformats.org/markup-compatibility/2006">
              <mc:Choice xmlns:v="urn:schemas-microsoft-com:vml" Requires="v">
                <p:oleObj name="Worksheet" r:id="rId2" imgW="14992325" imgH="9991881" progId="Excel.Sheet.12">
                  <p:link updateAutomatic="1"/>
                </p:oleObj>
              </mc:Choice>
              <mc:Fallback>
                <p:oleObj name="Worksheet" r:id="rId2" imgW="14992325" imgH="9991881" progId="Excel.Sheet.12">
                  <p:link updateAutomatic="1"/>
                  <p:pic>
                    <p:nvPicPr>
                      <p:cNvPr id="0" name=""/>
                      <p:cNvPicPr/>
                      <p:nvPr/>
                    </p:nvPicPr>
                    <p:blipFill>
                      <a:blip r:embed="rId3"/>
                      <a:stretch>
                        <a:fillRect/>
                      </a:stretch>
                    </p:blipFill>
                    <p:spPr>
                      <a:xfrm>
                        <a:off x="1439863" y="1185863"/>
                        <a:ext cx="8245475" cy="5495925"/>
                      </a:xfrm>
                      <a:prstGeom prst="rect">
                        <a:avLst/>
                      </a:prstGeom>
                    </p:spPr>
                  </p:pic>
                </p:oleObj>
              </mc:Fallback>
            </mc:AlternateContent>
          </a:graphicData>
        </a:graphic>
      </p:graphicFrame>
    </p:spTree>
    <p:extLst>
      <p:ext uri="{BB962C8B-B14F-4D97-AF65-F5344CB8AC3E}">
        <p14:creationId xmlns:p14="http://schemas.microsoft.com/office/powerpoint/2010/main" val="771134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p:txBody>
          <a:bodyPr>
            <a:normAutofit/>
          </a:bodyPr>
          <a:lstStyle/>
          <a:p>
            <a:r>
              <a:rPr lang="en-US" altLang="ja-JP" dirty="0"/>
              <a:t>【2021</a:t>
            </a:r>
            <a:r>
              <a:rPr lang="ja-JP" altLang="en-US" dirty="0"/>
              <a:t>年度</a:t>
            </a:r>
            <a:r>
              <a:rPr lang="en-US" altLang="ja-JP" dirty="0"/>
              <a:t>】</a:t>
            </a:r>
            <a:r>
              <a:rPr lang="ja-JP" altLang="en-US" dirty="0"/>
              <a:t>来訪者満足度調査</a:t>
            </a:r>
          </a:p>
        </p:txBody>
      </p:sp>
      <p:sp>
        <p:nvSpPr>
          <p:cNvPr id="2074" name="Rectangle 26"/>
          <p:cNvSpPr>
            <a:spLocks noGrp="1" noChangeArrowheads="1"/>
          </p:cNvSpPr>
          <p:nvPr>
            <p:ph type="subTitle" idx="1"/>
          </p:nvPr>
        </p:nvSpPr>
        <p:spPr/>
        <p:txBody>
          <a:bodyPr>
            <a:normAutofit/>
          </a:bodyPr>
          <a:lstStyle/>
          <a:p>
            <a:r>
              <a:rPr lang="ja-JP" altLang="en-US" dirty="0"/>
              <a:t>八ヶ岳</a:t>
            </a:r>
            <a:r>
              <a:rPr lang="zh-TW" altLang="en-US" dirty="0"/>
              <a:t>観光圏報告書</a:t>
            </a:r>
            <a:endParaRPr lang="ja-JP" altLang="en-US" dirty="0"/>
          </a:p>
        </p:txBody>
      </p:sp>
    </p:spTree>
    <p:extLst>
      <p:ext uri="{BB962C8B-B14F-4D97-AF65-F5344CB8AC3E}">
        <p14:creationId xmlns:p14="http://schemas.microsoft.com/office/powerpoint/2010/main" val="311886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0" y="576505"/>
            <a:ext cx="9906000" cy="1092607"/>
          </a:xfrm>
        </p:spPr>
        <p:txBody>
          <a:bodyPr/>
          <a:lstStyle/>
          <a:p>
            <a:pPr marL="176213" indent="0">
              <a:buNone/>
            </a:pPr>
            <a:r>
              <a:rPr lang="ja-JP" altLang="en-US" dirty="0"/>
              <a:t>居住地</a:t>
            </a:r>
            <a:endParaRPr lang="en-US" altLang="ja-JP" dirty="0"/>
          </a:p>
          <a:p>
            <a:r>
              <a:rPr lang="en-US" altLang="ja-JP" dirty="0"/>
              <a:t>2021</a:t>
            </a:r>
            <a:r>
              <a:rPr lang="ja-JP" altLang="en-US" dirty="0"/>
              <a:t>年度は、</a:t>
            </a:r>
            <a:r>
              <a:rPr lang="en-US" altLang="ja-JP" dirty="0"/>
              <a:t>『</a:t>
            </a:r>
            <a:r>
              <a:rPr lang="ja-JP" altLang="en-US" dirty="0"/>
              <a:t>関東</a:t>
            </a:r>
            <a:r>
              <a:rPr lang="en-US" altLang="ja-JP" dirty="0"/>
              <a:t>』</a:t>
            </a:r>
            <a:r>
              <a:rPr lang="ja-JP" altLang="en-US" dirty="0"/>
              <a:t>からの来訪が</a:t>
            </a:r>
            <a:r>
              <a:rPr lang="en-US" altLang="ja-JP" dirty="0"/>
              <a:t>48</a:t>
            </a:r>
            <a:r>
              <a:rPr lang="ja-JP" altLang="en-US" dirty="0"/>
              <a:t>％。ついで</a:t>
            </a:r>
            <a:r>
              <a:rPr lang="en-US" altLang="ja-JP" dirty="0"/>
              <a:t>『</a:t>
            </a:r>
            <a:r>
              <a:rPr lang="ja-JP" altLang="en-US" dirty="0"/>
              <a:t>甲信越</a:t>
            </a:r>
            <a:r>
              <a:rPr lang="en-US" altLang="ja-JP" dirty="0"/>
              <a:t>』</a:t>
            </a:r>
            <a:r>
              <a:rPr lang="ja-JP" altLang="en-US" dirty="0"/>
              <a:t>（</a:t>
            </a:r>
            <a:r>
              <a:rPr lang="en-US" altLang="ja-JP" dirty="0"/>
              <a:t>27</a:t>
            </a:r>
            <a:r>
              <a:rPr lang="ja-JP" altLang="en-US" dirty="0"/>
              <a:t>％）。</a:t>
            </a:r>
          </a:p>
          <a:p>
            <a:pPr lvl="1"/>
            <a:r>
              <a:rPr lang="ja-JP" altLang="en-US" dirty="0"/>
              <a:t>時系列でみると、</a:t>
            </a:r>
            <a:r>
              <a:rPr lang="en-US" altLang="ja-JP" dirty="0"/>
              <a:t>2018</a:t>
            </a:r>
            <a:r>
              <a:rPr lang="ja-JP" altLang="en-US" dirty="0"/>
              <a:t>年以降、</a:t>
            </a:r>
            <a:r>
              <a:rPr lang="en-US" altLang="ja-JP" dirty="0"/>
              <a:t>『</a:t>
            </a:r>
            <a:r>
              <a:rPr lang="ja-JP" altLang="en-US" dirty="0"/>
              <a:t>関東</a:t>
            </a:r>
            <a:r>
              <a:rPr lang="en-US" altLang="ja-JP" dirty="0"/>
              <a:t>』</a:t>
            </a:r>
            <a:r>
              <a:rPr lang="ja-JP" altLang="en-US" dirty="0"/>
              <a:t>が減少し、</a:t>
            </a:r>
            <a:r>
              <a:rPr lang="en-US" altLang="ja-JP" dirty="0"/>
              <a:t>『</a:t>
            </a:r>
            <a:r>
              <a:rPr lang="ja-JP" altLang="en-US" dirty="0"/>
              <a:t>甲信越</a:t>
            </a:r>
            <a:r>
              <a:rPr lang="en-US" altLang="ja-JP" dirty="0"/>
              <a:t>』</a:t>
            </a:r>
            <a:r>
              <a:rPr lang="ja-JP" altLang="en-US" dirty="0"/>
              <a:t>や</a:t>
            </a:r>
            <a:r>
              <a:rPr lang="en-US" altLang="ja-JP" dirty="0"/>
              <a:t>『</a:t>
            </a:r>
            <a:r>
              <a:rPr lang="ja-JP" altLang="en-US" dirty="0"/>
              <a:t>東海</a:t>
            </a:r>
            <a:r>
              <a:rPr lang="en-US" altLang="ja-JP" dirty="0"/>
              <a:t>』</a:t>
            </a:r>
            <a:r>
              <a:rPr lang="ja-JP" altLang="en-US" dirty="0"/>
              <a:t>が増加。</a:t>
            </a:r>
            <a:endParaRPr lang="en-US" altLang="ja-JP" dirty="0"/>
          </a:p>
          <a:p>
            <a:pPr lvl="1"/>
            <a:r>
              <a:rPr lang="ja-JP" altLang="en-US" dirty="0"/>
              <a:t>来訪回数別にみると、リピーター層は</a:t>
            </a:r>
            <a:r>
              <a:rPr lang="en-US" altLang="ja-JP" dirty="0"/>
              <a:t>『</a:t>
            </a:r>
            <a:r>
              <a:rPr lang="ja-JP" altLang="en-US" dirty="0"/>
              <a:t>甲信越</a:t>
            </a:r>
            <a:r>
              <a:rPr lang="en-US" altLang="ja-JP" dirty="0"/>
              <a:t>』</a:t>
            </a:r>
            <a:r>
              <a:rPr lang="ja-JP" altLang="en-US" dirty="0"/>
              <a:t>の割合が</a:t>
            </a:r>
            <a:r>
              <a:rPr lang="en-US" altLang="ja-JP" dirty="0"/>
              <a:t>30</a:t>
            </a:r>
            <a:r>
              <a:rPr lang="ja-JP" altLang="en-US" dirty="0"/>
              <a:t>％と、初めて層に比べ高い。初めて層は、</a:t>
            </a:r>
            <a:r>
              <a:rPr lang="en-US" altLang="ja-JP" dirty="0"/>
              <a:t>『</a:t>
            </a:r>
            <a:r>
              <a:rPr lang="ja-JP" altLang="en-US" dirty="0"/>
              <a:t>関東</a:t>
            </a:r>
            <a:r>
              <a:rPr lang="en-US" altLang="ja-JP" dirty="0"/>
              <a:t>』</a:t>
            </a:r>
            <a:r>
              <a:rPr lang="ja-JP" altLang="en-US" dirty="0"/>
              <a:t>が半数。</a:t>
            </a:r>
            <a:endParaRPr lang="en-US" altLang="ja-JP" dirty="0"/>
          </a:p>
          <a:p>
            <a:pPr lvl="1"/>
            <a:r>
              <a:rPr lang="ja-JP" altLang="en-US" dirty="0"/>
              <a:t>滞在時間別にみると、宿泊は</a:t>
            </a:r>
            <a:r>
              <a:rPr lang="en-US" altLang="ja-JP" dirty="0"/>
              <a:t>『</a:t>
            </a:r>
            <a:r>
              <a:rPr lang="ja-JP" altLang="en-US" dirty="0"/>
              <a:t>関東</a:t>
            </a:r>
            <a:r>
              <a:rPr lang="en-US" altLang="ja-JP" dirty="0"/>
              <a:t>』</a:t>
            </a:r>
            <a:r>
              <a:rPr lang="ja-JP" altLang="en-US" dirty="0"/>
              <a:t>が</a:t>
            </a:r>
            <a:r>
              <a:rPr lang="en-US" altLang="ja-JP" dirty="0"/>
              <a:t>66</a:t>
            </a:r>
            <a:r>
              <a:rPr lang="ja-JP" altLang="en-US" dirty="0"/>
              <a:t>％、</a:t>
            </a:r>
            <a:r>
              <a:rPr lang="en-US" altLang="ja-JP" dirty="0"/>
              <a:t>『</a:t>
            </a:r>
            <a:r>
              <a:rPr lang="ja-JP" altLang="en-US" dirty="0"/>
              <a:t>東海</a:t>
            </a:r>
            <a:r>
              <a:rPr lang="en-US" altLang="ja-JP" dirty="0"/>
              <a:t>』</a:t>
            </a:r>
            <a:r>
              <a:rPr lang="ja-JP" altLang="en-US" dirty="0"/>
              <a:t>が</a:t>
            </a:r>
            <a:r>
              <a:rPr lang="en-US" altLang="ja-JP" dirty="0"/>
              <a:t>19</a:t>
            </a:r>
            <a:r>
              <a:rPr lang="ja-JP" altLang="en-US" dirty="0"/>
              <a:t>％。対して日帰りは</a:t>
            </a:r>
            <a:r>
              <a:rPr lang="en-US" altLang="ja-JP" dirty="0"/>
              <a:t>『</a:t>
            </a:r>
            <a:r>
              <a:rPr lang="ja-JP" altLang="en-US" dirty="0"/>
              <a:t>甲信越</a:t>
            </a:r>
            <a:r>
              <a:rPr lang="en-US" altLang="ja-JP" dirty="0"/>
              <a:t>』</a:t>
            </a:r>
            <a:r>
              <a:rPr lang="ja-JP" altLang="en-US" dirty="0"/>
              <a:t>が半数近い。</a:t>
            </a:r>
            <a:endParaRPr lang="en-US" altLang="ja-JP"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7</a:t>
            </a:fld>
            <a:endParaRPr lang="en-US" altLang="ja-JP"/>
          </a:p>
        </p:txBody>
      </p:sp>
      <p:sp>
        <p:nvSpPr>
          <p:cNvPr id="11" name="テキスト ボックス 10"/>
          <p:cNvSpPr txBox="1"/>
          <p:nvPr/>
        </p:nvSpPr>
        <p:spPr>
          <a:xfrm>
            <a:off x="5540841" y="4674509"/>
            <a:ext cx="3166323" cy="1061829"/>
          </a:xfrm>
          <a:prstGeom prst="rect">
            <a:avLst/>
          </a:prstGeom>
          <a:noFill/>
        </p:spPr>
        <p:txBody>
          <a:bodyPr wrap="square" rtlCol="0">
            <a:spAutoFit/>
          </a:bodyPr>
          <a:lstStyle/>
          <a:p>
            <a:r>
              <a:rPr lang="ja-JP" altLang="en-US" sz="700" b="1" u="sng" dirty="0"/>
              <a:t>＜エリア内訳＞</a:t>
            </a:r>
            <a:endParaRPr lang="en-US" altLang="ja-JP" sz="700" b="1" u="sng" dirty="0"/>
          </a:p>
          <a:p>
            <a:r>
              <a:rPr kumimoji="1" lang="ja-JP" altLang="en-US" sz="700" b="1" dirty="0"/>
              <a:t>東北：</a:t>
            </a:r>
            <a:r>
              <a:rPr kumimoji="1" lang="ja-JP" altLang="en-US" sz="700" dirty="0"/>
              <a:t>青森、岩手、宮城、秋田、山形、福島</a:t>
            </a:r>
            <a:endParaRPr kumimoji="1" lang="en-US" altLang="ja-JP" sz="700" dirty="0"/>
          </a:p>
          <a:p>
            <a:r>
              <a:rPr lang="ja-JP" altLang="en-US" sz="700" b="1" dirty="0"/>
              <a:t>関東：</a:t>
            </a:r>
            <a:r>
              <a:rPr lang="ja-JP" altLang="en-US" sz="700" dirty="0"/>
              <a:t>埼玉、千葉、東京、神奈川、茨城、栃木、群馬</a:t>
            </a:r>
            <a:endParaRPr lang="en-US" altLang="ja-JP" sz="700" dirty="0"/>
          </a:p>
          <a:p>
            <a:r>
              <a:rPr lang="ja-JP" altLang="en-US" sz="700" b="1" dirty="0"/>
              <a:t>甲信越：</a:t>
            </a:r>
            <a:r>
              <a:rPr lang="ja-JP" altLang="en-US" sz="700" dirty="0"/>
              <a:t>新潟、長野、山梨</a:t>
            </a:r>
            <a:endParaRPr lang="en-US" altLang="ja-JP" sz="700" dirty="0"/>
          </a:p>
          <a:p>
            <a:r>
              <a:rPr kumimoji="1" lang="ja-JP" altLang="en-US" sz="700" b="1" dirty="0"/>
              <a:t>北陸：</a:t>
            </a:r>
            <a:r>
              <a:rPr kumimoji="1" lang="ja-JP" altLang="en-US" sz="700" dirty="0"/>
              <a:t>富山、石川、福井</a:t>
            </a:r>
            <a:endParaRPr kumimoji="1" lang="en-US" altLang="ja-JP" sz="700" dirty="0"/>
          </a:p>
          <a:p>
            <a:r>
              <a:rPr lang="ja-JP" altLang="en-US" sz="700" b="1" dirty="0"/>
              <a:t>東海：</a:t>
            </a:r>
            <a:r>
              <a:rPr lang="ja-JP" altLang="en-US" sz="700" dirty="0"/>
              <a:t>岐阜、静岡、愛知、三重</a:t>
            </a:r>
            <a:endParaRPr lang="en-US" altLang="ja-JP" sz="700" dirty="0"/>
          </a:p>
          <a:p>
            <a:r>
              <a:rPr kumimoji="1" lang="ja-JP" altLang="en-US" sz="700" b="1" dirty="0"/>
              <a:t>関西：</a:t>
            </a:r>
            <a:r>
              <a:rPr kumimoji="1" lang="ja-JP" altLang="en-US" sz="700" dirty="0"/>
              <a:t>志賀、京都、大阪、兵庫、奈良、和歌山</a:t>
            </a:r>
            <a:endParaRPr kumimoji="1" lang="en-US" altLang="ja-JP" sz="700" dirty="0"/>
          </a:p>
          <a:p>
            <a:r>
              <a:rPr lang="ja-JP" altLang="en-US" sz="700" b="1" dirty="0"/>
              <a:t>中国・四国：</a:t>
            </a:r>
            <a:r>
              <a:rPr lang="ja-JP" altLang="en-US" sz="700" dirty="0"/>
              <a:t>鳥取、島根、岡山、広島、山口、徳島、香川、愛媛、高知</a:t>
            </a:r>
            <a:endParaRPr lang="en-US" altLang="ja-JP" sz="700" dirty="0"/>
          </a:p>
          <a:p>
            <a:r>
              <a:rPr lang="ja-JP" altLang="en-US" sz="700" b="1" dirty="0"/>
              <a:t>九州：</a:t>
            </a:r>
            <a:r>
              <a:rPr lang="ja-JP" altLang="en-US" sz="700" dirty="0"/>
              <a:t>福岡、佐賀、長崎、熊本、大分、宮崎、鹿児島、沖縄</a:t>
            </a:r>
            <a:endParaRPr lang="en-US" altLang="ja-JP" sz="700" dirty="0"/>
          </a:p>
        </p:txBody>
      </p:sp>
      <p:graphicFrame>
        <p:nvGraphicFramePr>
          <p:cNvPr id="6" name="オブジェクト 5">
            <a:extLst>
              <a:ext uri="{FF2B5EF4-FFF2-40B4-BE49-F238E27FC236}">
                <a16:creationId xmlns:a16="http://schemas.microsoft.com/office/drawing/2014/main" id="{BB33381E-ED68-4C72-BD29-AE95CF34F068}"/>
              </a:ext>
            </a:extLst>
          </p:cNvPr>
          <p:cNvGraphicFramePr>
            <a:graphicFrameLocks noChangeAspect="1"/>
          </p:cNvGraphicFramePr>
          <p:nvPr>
            <p:extLst>
              <p:ext uri="{D42A27DB-BD31-4B8C-83A1-F6EECF244321}">
                <p14:modId xmlns:p14="http://schemas.microsoft.com/office/powerpoint/2010/main" val="3228624411"/>
              </p:ext>
            </p:extLst>
          </p:nvPr>
        </p:nvGraphicFramePr>
        <p:xfrm>
          <a:off x="287338" y="2444750"/>
          <a:ext cx="4922837" cy="3436938"/>
        </p:xfrm>
        <a:graphic>
          <a:graphicData uri="http://schemas.openxmlformats.org/presentationml/2006/ole">
            <mc:AlternateContent xmlns:mc="http://schemas.openxmlformats.org/markup-compatibility/2006">
              <mc:Choice xmlns:v="urn:schemas-microsoft-com:vml" Requires="v">
                <p:oleObj name="Worksheet" r:id="rId2" imgW="7572187" imgH="5286274" progId="Excel.Sheet.12">
                  <p:link updateAutomatic="1"/>
                </p:oleObj>
              </mc:Choice>
              <mc:Fallback>
                <p:oleObj name="Worksheet" r:id="rId2" imgW="7572187" imgH="5286274" progId="Excel.Sheet.12">
                  <p:link updateAutomatic="1"/>
                  <p:pic>
                    <p:nvPicPr>
                      <p:cNvPr id="0" name=""/>
                      <p:cNvPicPr/>
                      <p:nvPr/>
                    </p:nvPicPr>
                    <p:blipFill>
                      <a:blip r:embed="rId3"/>
                      <a:stretch>
                        <a:fillRect/>
                      </a:stretch>
                    </p:blipFill>
                    <p:spPr>
                      <a:xfrm>
                        <a:off x="287338" y="2444750"/>
                        <a:ext cx="4922837" cy="3436938"/>
                      </a:xfrm>
                      <a:prstGeom prst="rect">
                        <a:avLst/>
                      </a:prstGeom>
                    </p:spPr>
                  </p:pic>
                </p:oleObj>
              </mc:Fallback>
            </mc:AlternateContent>
          </a:graphicData>
        </a:graphic>
      </p:graphicFrame>
    </p:spTree>
    <p:extLst>
      <p:ext uri="{BB962C8B-B14F-4D97-AF65-F5344CB8AC3E}">
        <p14:creationId xmlns:p14="http://schemas.microsoft.com/office/powerpoint/2010/main" val="163402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lang="ja-JP" altLang="en-US" dirty="0"/>
              <a:t>２．本地域での滞在期間</a:t>
            </a:r>
            <a:endParaRPr kumimoji="1" lang="ja-JP" altLang="en-US" dirty="0"/>
          </a:p>
        </p:txBody>
      </p:sp>
      <p:sp>
        <p:nvSpPr>
          <p:cNvPr id="3" name="コンテンツ プレースホルダー 2"/>
          <p:cNvSpPr>
            <a:spLocks noGrp="1"/>
          </p:cNvSpPr>
          <p:nvPr>
            <p:ph idx="1"/>
          </p:nvPr>
        </p:nvSpPr>
        <p:spPr>
          <a:xfrm>
            <a:off x="0" y="576505"/>
            <a:ext cx="9906000" cy="1074140"/>
          </a:xfrm>
        </p:spPr>
        <p:txBody>
          <a:bodyPr/>
          <a:lstStyle/>
          <a:p>
            <a:r>
              <a:rPr lang="en-US" altLang="ja-JP" dirty="0"/>
              <a:t>2021</a:t>
            </a:r>
            <a:r>
              <a:rPr lang="ja-JP" altLang="en-US" dirty="0"/>
              <a:t>年度は、</a:t>
            </a:r>
            <a:r>
              <a:rPr lang="en-US" altLang="ja-JP" dirty="0"/>
              <a:t> 『</a:t>
            </a:r>
            <a:r>
              <a:rPr lang="ja-JP" altLang="en-US" dirty="0"/>
              <a:t>日帰り・計</a:t>
            </a:r>
            <a:r>
              <a:rPr lang="en-US" altLang="ja-JP" dirty="0"/>
              <a:t>』48</a:t>
            </a:r>
            <a:r>
              <a:rPr lang="ja-JP" altLang="en-US" dirty="0"/>
              <a:t>％ 、</a:t>
            </a:r>
            <a:r>
              <a:rPr lang="en-US" altLang="ja-JP" dirty="0"/>
              <a:t>『</a:t>
            </a:r>
            <a:r>
              <a:rPr lang="ja-JP" altLang="en-US" dirty="0"/>
              <a:t>宿泊・計</a:t>
            </a:r>
            <a:r>
              <a:rPr lang="en-US" altLang="ja-JP" dirty="0"/>
              <a:t>』44%</a:t>
            </a:r>
            <a:r>
              <a:rPr lang="ja-JP" altLang="en-US" dirty="0"/>
              <a:t>と、昨年同程度。</a:t>
            </a:r>
          </a:p>
          <a:p>
            <a:pPr lvl="1"/>
            <a:r>
              <a:rPr lang="ja-JP" altLang="en-US" dirty="0"/>
              <a:t>来訪回数別にみると、初めて層は</a:t>
            </a:r>
            <a:r>
              <a:rPr lang="en-US" altLang="ja-JP" dirty="0"/>
              <a:t>『 『</a:t>
            </a:r>
            <a:r>
              <a:rPr lang="ja-JP" altLang="en-US" dirty="0"/>
              <a:t>宿泊・計</a:t>
            </a:r>
            <a:r>
              <a:rPr lang="en-US" altLang="ja-JP" dirty="0"/>
              <a:t>』</a:t>
            </a:r>
            <a:r>
              <a:rPr lang="ja-JP" altLang="en-US" dirty="0"/>
              <a:t>、リピーター層は</a:t>
            </a:r>
            <a:r>
              <a:rPr lang="en-US" altLang="ja-JP" dirty="0"/>
              <a:t>『</a:t>
            </a:r>
            <a:r>
              <a:rPr lang="ja-JP" altLang="en-US" dirty="0"/>
              <a:t>日帰り・計</a:t>
            </a:r>
            <a:r>
              <a:rPr lang="en-US" altLang="ja-JP" dirty="0"/>
              <a:t>』</a:t>
            </a:r>
            <a:r>
              <a:rPr lang="ja-JP" altLang="en-US" dirty="0"/>
              <a:t>がそれぞれ半数を超える。</a:t>
            </a:r>
            <a:endParaRPr lang="en-US" altLang="ja-JP" dirty="0"/>
          </a:p>
          <a:p>
            <a:pPr lvl="2"/>
            <a:r>
              <a:rPr lang="ja-JP" altLang="en-US" dirty="0"/>
              <a:t>但し、リピーター層は初めて層に比べ、</a:t>
            </a:r>
            <a:r>
              <a:rPr lang="en-US" altLang="ja-JP" dirty="0"/>
              <a:t>『</a:t>
            </a:r>
            <a:r>
              <a:rPr lang="ja-JP" altLang="en-US" dirty="0"/>
              <a:t>三泊以上</a:t>
            </a:r>
            <a:r>
              <a:rPr lang="en-US" altLang="ja-JP" dirty="0"/>
              <a:t>』</a:t>
            </a:r>
            <a:r>
              <a:rPr lang="ja-JP" altLang="en-US" dirty="0"/>
              <a:t>の長期滞在率が高めとなる。</a:t>
            </a:r>
          </a:p>
          <a:p>
            <a:pPr lvl="1"/>
            <a:r>
              <a:rPr lang="ja-JP" altLang="en-US" dirty="0"/>
              <a:t>全観光圏と比べ、日帰りと宿泊の割合が同程度であることが特徴である。</a:t>
            </a:r>
            <a:endParaRPr lang="en-US" altLang="ja-JP" dirty="0"/>
          </a:p>
          <a:p>
            <a:pPr marL="176213" indent="0">
              <a:buNone/>
            </a:pPr>
            <a:endParaRPr lang="en-US" altLang="ja-JP" dirty="0"/>
          </a:p>
        </p:txBody>
      </p:sp>
      <p:sp>
        <p:nvSpPr>
          <p:cNvPr id="4" name="フッター プレースホルダー 3"/>
          <p:cNvSpPr>
            <a:spLocks noGrp="1"/>
          </p:cNvSpPr>
          <p:nvPr>
            <p:ph type="ftr" sz="quarter" idx="10"/>
          </p:nvPr>
        </p:nvSpPr>
        <p:spPr>
          <a:xfrm>
            <a:off x="7953752" y="6722627"/>
            <a:ext cx="1506824" cy="123111"/>
          </a:xfrm>
        </p:spPr>
        <p:txBody>
          <a:bodyPr/>
          <a:lstStyle/>
          <a:p>
            <a:r>
              <a:rPr lang="en-US" altLang="zh-TW" dirty="0"/>
              <a:t>【2021</a:t>
            </a:r>
            <a:r>
              <a:rPr lang="zh-TW" altLang="en-US" dirty="0"/>
              <a:t>年度</a:t>
            </a:r>
            <a:r>
              <a:rPr lang="en-US" altLang="zh-TW" dirty="0"/>
              <a:t>】</a:t>
            </a:r>
            <a:r>
              <a:rPr lang="zh-TW" altLang="en-US" dirty="0"/>
              <a:t>来訪者満足度調査</a:t>
            </a:r>
            <a:endParaRPr lang="en-US" altLang="ja-JP" dirty="0"/>
          </a:p>
        </p:txBody>
      </p:sp>
      <p:sp>
        <p:nvSpPr>
          <p:cNvPr id="5" name="スライド番号プレースホルダー 4"/>
          <p:cNvSpPr>
            <a:spLocks noGrp="1"/>
          </p:cNvSpPr>
          <p:nvPr>
            <p:ph type="sldNum" sz="quarter" idx="11"/>
          </p:nvPr>
        </p:nvSpPr>
        <p:spPr/>
        <p:txBody>
          <a:bodyPr/>
          <a:lstStyle/>
          <a:p>
            <a:fld id="{ACF80621-A326-44A1-96B6-FB81A926EF95}" type="slidenum">
              <a:rPr lang="en-US" altLang="ja-JP" smtClean="0"/>
              <a:pPr/>
              <a:t>8</a:t>
            </a:fld>
            <a:endParaRPr lang="en-US" altLang="ja-JP"/>
          </a:p>
        </p:txBody>
      </p:sp>
      <p:graphicFrame>
        <p:nvGraphicFramePr>
          <p:cNvPr id="6" name="オブジェクト 5">
            <a:extLst>
              <a:ext uri="{FF2B5EF4-FFF2-40B4-BE49-F238E27FC236}">
                <a16:creationId xmlns:a16="http://schemas.microsoft.com/office/drawing/2014/main" id="{2E706690-67D5-4F6C-A9A1-D1C42C7792A4}"/>
              </a:ext>
            </a:extLst>
          </p:cNvPr>
          <p:cNvGraphicFramePr>
            <a:graphicFrameLocks noChangeAspect="1"/>
          </p:cNvGraphicFramePr>
          <p:nvPr>
            <p:extLst>
              <p:ext uri="{D42A27DB-BD31-4B8C-83A1-F6EECF244321}">
                <p14:modId xmlns:p14="http://schemas.microsoft.com/office/powerpoint/2010/main" val="1880767030"/>
              </p:ext>
            </p:extLst>
          </p:nvPr>
        </p:nvGraphicFramePr>
        <p:xfrm>
          <a:off x="4500000" y="2160000"/>
          <a:ext cx="5175884" cy="4402083"/>
        </p:xfrm>
        <a:graphic>
          <a:graphicData uri="http://schemas.openxmlformats.org/presentationml/2006/ole">
            <mc:AlternateContent xmlns:mc="http://schemas.openxmlformats.org/markup-compatibility/2006">
              <mc:Choice xmlns:v="urn:schemas-microsoft-com:vml" Requires="v">
                <p:oleObj name="Worksheet" r:id="rId2" imgW="7962899" imgH="6772435" progId="Excel.Sheet.12">
                  <p:link updateAutomatic="1"/>
                </p:oleObj>
              </mc:Choice>
              <mc:Fallback>
                <p:oleObj name="Worksheet" r:id="rId2" imgW="7962899" imgH="6772435" progId="Excel.Sheet.12">
                  <p:link updateAutomatic="1"/>
                  <p:pic>
                    <p:nvPicPr>
                      <p:cNvPr id="0" name=""/>
                      <p:cNvPicPr/>
                      <p:nvPr/>
                    </p:nvPicPr>
                    <p:blipFill>
                      <a:blip r:embed="rId3"/>
                      <a:stretch>
                        <a:fillRect/>
                      </a:stretch>
                    </p:blipFill>
                    <p:spPr>
                      <a:xfrm>
                        <a:off x="4500000" y="2160000"/>
                        <a:ext cx="5175884" cy="4402083"/>
                      </a:xfrm>
                      <a:prstGeom prst="rect">
                        <a:avLst/>
                      </a:prstGeom>
                    </p:spPr>
                  </p:pic>
                </p:oleObj>
              </mc:Fallback>
            </mc:AlternateContent>
          </a:graphicData>
        </a:graphic>
      </p:graphicFrame>
    </p:spTree>
    <p:extLst>
      <p:ext uri="{BB962C8B-B14F-4D97-AF65-F5344CB8AC3E}">
        <p14:creationId xmlns:p14="http://schemas.microsoft.com/office/powerpoint/2010/main" val="57124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3803905" y="3001930"/>
            <a:ext cx="6102096" cy="457200"/>
          </a:xfrm>
        </p:spPr>
        <p:txBody>
          <a:bodyPr>
            <a:normAutofit/>
          </a:bodyPr>
          <a:lstStyle/>
          <a:p>
            <a:pPr>
              <a:tabLst>
                <a:tab pos="4466162" algn="r"/>
              </a:tabLst>
            </a:pPr>
            <a:r>
              <a:rPr lang="ja-JP" altLang="en-US" dirty="0"/>
              <a:t>調査結果サマリー</a:t>
            </a:r>
            <a:endParaRPr lang="en-US" altLang="ja-JP" dirty="0"/>
          </a:p>
        </p:txBody>
      </p:sp>
      <p:sp>
        <p:nvSpPr>
          <p:cNvPr id="2074" name="Rectangle 26"/>
          <p:cNvSpPr>
            <a:spLocks noGrp="1" noChangeArrowheads="1"/>
          </p:cNvSpPr>
          <p:nvPr>
            <p:ph type="subTitle" idx="1"/>
          </p:nvPr>
        </p:nvSpPr>
        <p:spPr/>
        <p:txBody>
          <a:bodyPr>
            <a:normAutofit/>
          </a:bodyPr>
          <a:lstStyle/>
          <a:p>
            <a:endParaRPr lang="ja-JP" altLang="en-US" dirty="0"/>
          </a:p>
        </p:txBody>
      </p:sp>
    </p:spTree>
    <p:extLst>
      <p:ext uri="{BB962C8B-B14F-4D97-AF65-F5344CB8AC3E}">
        <p14:creationId xmlns:p14="http://schemas.microsoft.com/office/powerpoint/2010/main" val="1184453766"/>
      </p:ext>
    </p:extLst>
  </p:cSld>
  <p:clrMapOvr>
    <a:masterClrMapping/>
  </p:clrMapOvr>
</p:sld>
</file>

<file path=ppt/theme/theme1.xml><?xml version="1.0" encoding="utf-8"?>
<a:theme xmlns:a="http://schemas.openxmlformats.org/drawingml/2006/main" name="1_jregion">
  <a:themeElements>
    <a:clrScheme name="jregion 3">
      <a:dk1>
        <a:srgbClr val="000000"/>
      </a:dk1>
      <a:lt1>
        <a:srgbClr val="FFFFFF"/>
      </a:lt1>
      <a:dk2>
        <a:srgbClr val="000000"/>
      </a:dk2>
      <a:lt2>
        <a:srgbClr val="DDDDDD"/>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EAEAEA"/>
      </a:folHlink>
    </a:clrScheme>
    <a:fontScheme name="jregion">
      <a:majorFont>
        <a:latin typeface="メイリオ"/>
        <a:ea typeface="メイリオ"/>
        <a:cs typeface="メイリオ"/>
      </a:majorFont>
      <a:minorFont>
        <a:latin typeface="メイリオ"/>
        <a:ea typeface="メイリオ"/>
        <a:cs typeface="メイリオ"/>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defRPr>
        </a:defPPr>
      </a:lstStyle>
    </a:lnDef>
  </a:objectDefaults>
  <a:extraClrSchemeLst>
    <a:extraClrScheme>
      <a:clrScheme name="jregion 1">
        <a:dk1>
          <a:srgbClr val="003366"/>
        </a:dk1>
        <a:lt1>
          <a:srgbClr val="A9CEDB"/>
        </a:lt1>
        <a:dk2>
          <a:srgbClr val="006699"/>
        </a:dk2>
        <a:lt2>
          <a:srgbClr val="FFFFFF"/>
        </a:lt2>
        <a:accent1>
          <a:srgbClr val="3E7C4E"/>
        </a:accent1>
        <a:accent2>
          <a:srgbClr val="977949"/>
        </a:accent2>
        <a:accent3>
          <a:srgbClr val="AAB8CA"/>
        </a:accent3>
        <a:accent4>
          <a:srgbClr val="90B0BB"/>
        </a:accent4>
        <a:accent5>
          <a:srgbClr val="AFBFB2"/>
        </a:accent5>
        <a:accent6>
          <a:srgbClr val="886D41"/>
        </a:accent6>
        <a:hlink>
          <a:srgbClr val="9A6FAB"/>
        </a:hlink>
        <a:folHlink>
          <a:srgbClr val="B8667B"/>
        </a:folHlink>
      </a:clrScheme>
      <a:clrMap bg1="dk2" tx1="lt1" bg2="dk1" tx2="lt2" accent1="accent1" accent2="accent2" accent3="accent3" accent4="accent4" accent5="accent5" accent6="accent6" hlink="hlink" folHlink="folHlink"/>
    </a:extraClrScheme>
    <a:extraClrScheme>
      <a:clrScheme name="jregion 2">
        <a:dk1>
          <a:srgbClr val="003366"/>
        </a:dk1>
        <a:lt1>
          <a:srgbClr val="BAD3D6"/>
        </a:lt1>
        <a:dk2>
          <a:srgbClr val="006699"/>
        </a:dk2>
        <a:lt2>
          <a:srgbClr val="79A9AF"/>
        </a:lt2>
        <a:accent1>
          <a:srgbClr val="A8D39B"/>
        </a:accent1>
        <a:accent2>
          <a:srgbClr val="B7A2E2"/>
        </a:accent2>
        <a:accent3>
          <a:srgbClr val="D9E6E8"/>
        </a:accent3>
        <a:accent4>
          <a:srgbClr val="002A56"/>
        </a:accent4>
        <a:accent5>
          <a:srgbClr val="D1E6CB"/>
        </a:accent5>
        <a:accent6>
          <a:srgbClr val="A692CD"/>
        </a:accent6>
        <a:hlink>
          <a:srgbClr val="CCCCFF"/>
        </a:hlink>
        <a:folHlink>
          <a:srgbClr val="E2EDEE"/>
        </a:folHlink>
      </a:clrScheme>
      <a:clrMap bg1="lt1" tx1="dk1" bg2="lt2" tx2="dk2" accent1="accent1" accent2="accent2" accent3="accent3" accent4="accent4" accent5="accent5" accent6="accent6" hlink="hlink" folHlink="folHlink"/>
    </a:extraClrScheme>
    <a:extraClrScheme>
      <a:clrScheme name="jregion 3">
        <a:dk1>
          <a:srgbClr val="000000"/>
        </a:dk1>
        <a:lt1>
          <a:srgbClr val="FFFFFF"/>
        </a:lt1>
        <a:dk2>
          <a:srgbClr val="000000"/>
        </a:dk2>
        <a:lt2>
          <a:srgbClr val="DDDDDD"/>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region 4">
        <a:dk1>
          <a:srgbClr val="00403A"/>
        </a:dk1>
        <a:lt1>
          <a:srgbClr val="00B7A5"/>
        </a:lt1>
        <a:dk2>
          <a:srgbClr val="FFFFFF"/>
        </a:dk2>
        <a:lt2>
          <a:srgbClr val="009082"/>
        </a:lt2>
        <a:accent1>
          <a:srgbClr val="84D2C1"/>
        </a:accent1>
        <a:accent2>
          <a:srgbClr val="B79A6B"/>
        </a:accent2>
        <a:accent3>
          <a:srgbClr val="AAD8CF"/>
        </a:accent3>
        <a:accent4>
          <a:srgbClr val="003530"/>
        </a:accent4>
        <a:accent5>
          <a:srgbClr val="C2E5DD"/>
        </a:accent5>
        <a:accent6>
          <a:srgbClr val="A68B60"/>
        </a:accent6>
        <a:hlink>
          <a:srgbClr val="AE8CBC"/>
        </a:hlink>
        <a:folHlink>
          <a:srgbClr val="CB8F9F"/>
        </a:folHlink>
      </a:clrScheme>
      <a:clrMap bg1="lt1" tx1="dk1" bg2="lt2" tx2="dk2" accent1="accent1" accent2="accent2" accent3="accent3" accent4="accent4" accent5="accent5" accent6="accent6" hlink="hlink" folHlink="folHlink"/>
    </a:extraClrScheme>
    <a:extraClrScheme>
      <a:clrScheme name="jregion 5">
        <a:dk1>
          <a:srgbClr val="000000"/>
        </a:dk1>
        <a:lt1>
          <a:srgbClr val="0066CC"/>
        </a:lt1>
        <a:dk2>
          <a:srgbClr val="000000"/>
        </a:dk2>
        <a:lt2>
          <a:srgbClr val="0050A0"/>
        </a:lt2>
        <a:accent1>
          <a:srgbClr val="3399FF"/>
        </a:accent1>
        <a:accent2>
          <a:srgbClr val="99FFCC"/>
        </a:accent2>
        <a:accent3>
          <a:srgbClr val="AAB8E2"/>
        </a:accent3>
        <a:accent4>
          <a:srgbClr val="000000"/>
        </a:accent4>
        <a:accent5>
          <a:srgbClr val="ADCAFF"/>
        </a:accent5>
        <a:accent6>
          <a:srgbClr val="8AE7B9"/>
        </a:accent6>
        <a:hlink>
          <a:srgbClr val="CC00CC"/>
        </a:hlink>
        <a:folHlink>
          <a:srgbClr val="FF9966"/>
        </a:folHlink>
      </a:clrScheme>
      <a:clrMap bg1="lt1" tx1="dk1" bg2="lt2" tx2="dk2" accent1="accent1" accent2="accent2" accent3="accent3" accent4="accent4" accent5="accent5" accent6="accent6" hlink="hlink" folHlink="folHlink"/>
    </a:extraClrScheme>
    <a:extraClrScheme>
      <a:clrScheme name="jregion 6">
        <a:dk1>
          <a:srgbClr val="000000"/>
        </a:dk1>
        <a:lt1>
          <a:srgbClr val="FFFFFF"/>
        </a:lt1>
        <a:dk2>
          <a:srgbClr val="3C3B1D"/>
        </a:dk2>
        <a:lt2>
          <a:srgbClr val="D3D2B9"/>
        </a:lt2>
        <a:accent1>
          <a:srgbClr val="FF9966"/>
        </a:accent1>
        <a:accent2>
          <a:srgbClr val="CCCC00"/>
        </a:accent2>
        <a:accent3>
          <a:srgbClr val="FFFFFF"/>
        </a:accent3>
        <a:accent4>
          <a:srgbClr val="000000"/>
        </a:accent4>
        <a:accent5>
          <a:srgbClr val="FFCAB8"/>
        </a:accent5>
        <a:accent6>
          <a:srgbClr val="B9B900"/>
        </a:accent6>
        <a:hlink>
          <a:srgbClr val="66990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23806</TotalTime>
  <Words>5379</Words>
  <Application>Microsoft Office PowerPoint</Application>
  <PresentationFormat>A4 210 x 297 mm</PresentationFormat>
  <Paragraphs>446</Paragraphs>
  <Slides>62</Slides>
  <Notes>4</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リンクの設定</vt:lpstr>
      </vt:variant>
      <vt:variant>
        <vt:i4>43</vt:i4>
      </vt:variant>
      <vt:variant>
        <vt:lpstr>スライド タイトル</vt:lpstr>
      </vt:variant>
      <vt:variant>
        <vt:i4>62</vt:i4>
      </vt:variant>
    </vt:vector>
  </HeadingPairs>
  <TitlesOfParts>
    <vt:vector size="116" baseType="lpstr">
      <vt:lpstr>HGP創英角ｺﾞｼｯｸUB</vt:lpstr>
      <vt:lpstr>Meiryo UI</vt:lpstr>
      <vt:lpstr>ＭＳ Ｐゴシック</vt:lpstr>
      <vt:lpstr>メイリオ</vt:lpstr>
      <vt:lpstr>Arial</vt:lpstr>
      <vt:lpstr>Arial Black</vt:lpstr>
      <vt:lpstr>David</vt:lpstr>
      <vt:lpstr>Forte</vt:lpstr>
      <vt:lpstr>Verdana</vt:lpstr>
      <vt:lpstr>Wingdings</vt:lpstr>
      <vt:lpstr>1_jregion</vt:lpstr>
      <vt:lpstr>file:///C:\Users\USER04\Desktop\07_【2021年度観光圏・来訪者満足度調査】八ヶ岳観光圏_図表.xlsx!012!Print_Area</vt:lpstr>
      <vt:lpstr>file:///C:\Users\USER04\Desktop\07_【2021年度観光圏・来訪者満足度調査】八ヶ岳観光圏_図表.xlsx!013!Print_Area</vt:lpstr>
      <vt:lpstr>file:///C:\Users\USER04\Desktop\07_【2021年度観光圏・来訪者満足度調査】八ヶ岳観光圏_図表.xlsx!014!Print_Area</vt:lpstr>
      <vt:lpstr>file:///C:\Users\USER04\Desktop\07_【2021年度観光圏・来訪者満足度調査】八ヶ岳観光圏_図表.xlsx!025!Print_Area</vt:lpstr>
      <vt:lpstr>file:///C:\Users\USER04\Desktop\07_【2021年度観光圏・来訪者満足度調査】八ヶ岳観光圏_図表.xlsx!001!Print_Area</vt:lpstr>
      <vt:lpstr>file:///C:\Users\USER04\Desktop\07_【2021年度観光圏・来訪者満足度調査】八ヶ岳観光圏_図表.xlsx!002!Print_Area</vt:lpstr>
      <vt:lpstr>file:///C:\Users\USER04\Desktop\07_【2021年度観光圏・来訪者満足度調査】八ヶ岳観光圏_図表.xlsx!003!Print_Area</vt:lpstr>
      <vt:lpstr>file:///C:\Users\USER04\Desktop\07_【2021年度観光圏・来訪者満足度調査】八ヶ岳観光圏_図表.xlsx!024%20!Print_Area</vt:lpstr>
      <vt:lpstr>file:///C:\Users\USER04\Desktop\07_【2021年度観光圏・来訪者満足度調査】八ヶ岳観光圏_図表.xlsx!004!Print_Area</vt:lpstr>
      <vt:lpstr>file:///C:\Users\USER04\Desktop\07_【2021年度観光圏・来訪者満足度調査】八ヶ岳観光圏_図表.xlsx!005!Print_Area</vt:lpstr>
      <vt:lpstr>file:///C:\Users\USER04\Desktop\07_【2021年度観光圏・来訪者満足度調査】八ヶ岳観光圏_図表.xlsx!006!Print_Area</vt:lpstr>
      <vt:lpstr>file:///C:\Users\USER04\Desktop\07_【2021年度観光圏・来訪者満足度調査】八ヶ岳観光圏_図表.xlsx!009!Print_Area</vt:lpstr>
      <vt:lpstr>file:///C:\Users\USER04\Desktop\07_【2021年度観光圏・来訪者満足度調査】八ヶ岳観光圏_図表.xlsx!007!Print_Area</vt:lpstr>
      <vt:lpstr>file:///C:\Users\USER04\Desktop\07_【2021年度観光圏・来訪者満足度調査】八ヶ岳観光圏_図表.xlsx!008!Print_Area</vt:lpstr>
      <vt:lpstr>file:///C:\Users\USER04\Desktop\07_【2021年度観光圏・来訪者満足度調査】八ヶ岳観光圏_図表.xlsx!010!Print_Area</vt:lpstr>
      <vt:lpstr>file:///C:\Users\USER04\Desktop\07_【2021年度観光圏・来訪者満足度調査】八ヶ岳観光圏_図表.xlsx!011!Print_Area</vt:lpstr>
      <vt:lpstr>file:///C:\Users\USER04\Desktop\07_【2021年度観光圏・来訪者満足度調査】八ヶ岳観光圏_図表.xlsx!DATA_相関係数!Print_Area</vt:lpstr>
      <vt:lpstr>file:///C:\Users\USER04\Desktop\07_【2021年度観光圏・来訪者満足度調査】八ヶ岳観光圏_図表.xlsx!037!Print_Area</vt:lpstr>
      <vt:lpstr>file:///C:\Users\USER04\Desktop\07_【2021年度観光圏・来訪者満足度調査】八ヶ岳観光圏_図表.xlsx!015!Print_Area</vt:lpstr>
      <vt:lpstr>file:///C:\Users\USER04\Desktop\07_【2021年度観光圏・来訪者満足度調査】八ヶ岳観光圏_図表.xlsx!016!Print_Area</vt:lpstr>
      <vt:lpstr>file:///C:\Users\USER04\Desktop\07_【2021年度観光圏・来訪者満足度調査】八ヶ岳観光圏_図表.xlsx!017!Print_Area</vt:lpstr>
      <vt:lpstr>file:///C:\Users\USER04\Desktop\07_【2021年度観光圏・来訪者満足度調査】八ヶ岳観光圏_図表.xlsx!018!Print_Area</vt:lpstr>
      <vt:lpstr>file:///C:\Users\USER04\Desktop\07_【2021年度観光圏・来訪者満足度調査】八ヶ岳観光圏_図表.xlsx!019!Print_Area</vt:lpstr>
      <vt:lpstr>file:///C:\Users\USER04\Desktop\07_【2021年度観光圏・来訪者満足度調査】八ヶ岳観光圏_図表.xlsx!020!Print_Area</vt:lpstr>
      <vt:lpstr>file:///C:\Users\USER04\Desktop\07_【2021年度観光圏・来訪者満足度調査】八ヶ岳観光圏_図表.xlsx!021!Print_Area</vt:lpstr>
      <vt:lpstr>file:///C:\Users\USER04\Desktop\07_【2021年度観光圏・来訪者満足度調査】八ヶ岳観光圏_図表.xlsx!022!Print_Area</vt:lpstr>
      <vt:lpstr>file:///C:\Users\USER04\Desktop\07_【2021年度観光圏・来訪者満足度調査】八ヶ岳観光圏_図表.xlsx!023!Print_Area</vt:lpstr>
      <vt:lpstr>file:///C:\Users\USER04\Desktop\07_【2021年度観光圏・来訪者満足度調査】八ヶ岳観光圏_図表.xlsx!024%20(再掲載用)!Print_Area</vt:lpstr>
      <vt:lpstr>file:///C:\Users\USER04\Desktop\07_【2021年度観光圏・来訪者満足度調査】八ヶ岳観光圏_図表.xlsx!025%20(再掲載用)!Print_Area</vt:lpstr>
      <vt:lpstr>file:///C:\Users\USER04\Desktop\07_【2021年度観光圏・来訪者満足度調査】八ヶ岳観光圏_図表.xlsx!026%20!Print_Area</vt:lpstr>
      <vt:lpstr>file:///C:\Users\USER04\Desktop\07_【2021年度観光圏・来訪者満足度調査】八ヶ岳観光圏_図表.xlsx!003(再掲載用)!Print_Area</vt:lpstr>
      <vt:lpstr>file:///C:\Users\USER04\Desktop\07_【2021年度観光圏・来訪者満足度調査】八ヶ岳観光圏_図表.xlsx!027!Print_Area</vt:lpstr>
      <vt:lpstr>file:///C:\Users\USER04\Desktop\07_【2021年度観光圏・来訪者満足度調査】八ヶ岳観光圏_図表.xlsx!028!Print_Area</vt:lpstr>
      <vt:lpstr>file:///C:\Users\USER04\Desktop\07_【2021年度観光圏・来訪者満足度調査】八ヶ岳観光圏_図表.xlsx!029!Print_Area</vt:lpstr>
      <vt:lpstr>file:///C:\Users\USER04\Desktop\07_【2021年度観光圏・来訪者満足度調査】八ヶ岳観光圏_図表.xlsx!030!Print_Area</vt:lpstr>
      <vt:lpstr>file:///C:\Users\USER04\Desktop\07_【2021年度観光圏・来訪者満足度調査】八ヶ岳観光圏_図表.xlsx!031!Print_Area</vt:lpstr>
      <vt:lpstr>file:///C:\Users\USER04\Desktop\07_【2021年度観光圏・来訪者満足度調査】八ヶ岳観光圏_図表.xlsx!032!Print_Area</vt:lpstr>
      <vt:lpstr>file:///C:\Users\USER04\Desktop\07_【2021年度観光圏・来訪者満足度調査】八ヶ岳観光圏_図表.xlsx!033!Print_Area</vt:lpstr>
      <vt:lpstr>file:///C:\Users\USER04\Desktop\07_【2021年度観光圏・来訪者満足度調査】八ヶ岳観光圏_図表.xlsx!034!Print_Area</vt:lpstr>
      <vt:lpstr>file:///C:\Users\USER04\Desktop\07_【2021年度観光圏・来訪者満足度調査】八ヶ岳観光圏_図表.xlsx!035!Print_Area</vt:lpstr>
      <vt:lpstr>file:///C:\Users\USER04\Desktop\07_【2021年度観光圏・来訪者満足度調査】八ヶ岳観光圏_図表.xlsx!006(再掲載用)!Print_Area</vt:lpstr>
      <vt:lpstr>file:///C:\Users\USER04\Desktop\07_【2021年度観光圏・来訪者満足度調査】八ヶ岳観光圏_図表.xlsx!036!Print_Area</vt:lpstr>
      <vt:lpstr>file:///C:\Users\USER04\Desktop\07_【2021年度観光圏・来訪者満足度調査】八ヶ岳観光圏_図表.xlsx!037%20(再掲載用)!Print_Area</vt:lpstr>
      <vt:lpstr>【2021年度】来訪者満足度調査</vt:lpstr>
      <vt:lpstr>PowerPoint プレゼンテーション</vt:lpstr>
      <vt:lpstr>目次</vt:lpstr>
      <vt:lpstr>調査概要</vt:lpstr>
      <vt:lpstr>回答者プロフィール</vt:lpstr>
      <vt:lpstr>１．基本属性</vt:lpstr>
      <vt:lpstr>PowerPoint プレゼンテーション</vt:lpstr>
      <vt:lpstr>２．本地域での滞在期間</vt:lpstr>
      <vt:lpstr>調査結果サマリー</vt:lpstr>
      <vt:lpstr>PowerPoint プレゼンテーション</vt:lpstr>
      <vt:lpstr>調査項目の構造</vt:lpstr>
      <vt:lpstr>１．KPI（重要指標）の水準把握</vt:lpstr>
      <vt:lpstr>PowerPoint プレゼンテーション</vt:lpstr>
      <vt:lpstr>１．KPI（重要指標）の水準把握　①来訪者満足度</vt:lpstr>
      <vt:lpstr>１．KPI（重要指標）の水準把握　②リピーター率（本地域への来訪回数）</vt:lpstr>
      <vt:lpstr>１．KPI（重要指標）の水準把握　③旅行消費額（旅行で使った１人あたりの費用）</vt:lpstr>
      <vt:lpstr>２．認知されたサービス品質・価値　</vt:lpstr>
      <vt:lpstr>３．地域のコロナ対策への安心度　</vt:lpstr>
      <vt:lpstr>４．来訪者満足度と紹介意向・再来訪意向の関係</vt:lpstr>
      <vt:lpstr>PowerPoint プレゼンテーション</vt:lpstr>
      <vt:lpstr>５．来訪者満足度と各評価項目の関係</vt:lpstr>
      <vt:lpstr>PowerPoint プレゼンテーション</vt:lpstr>
      <vt:lpstr>参考）『１年以内の再来訪意向』に対する相関（横軸）×個別評価「大変そう思う」（縦軸）</vt:lpstr>
      <vt:lpstr>参考）来訪者満足度・紹介意向・再来訪意向と各指標間の相関係数</vt:lpstr>
      <vt:lpstr>６．訪問場所やスポット、イベント、体験したこと</vt:lpstr>
      <vt:lpstr>調査結果からの考察</vt:lpstr>
      <vt:lpstr>PowerPoint プレゼンテーション</vt:lpstr>
      <vt:lpstr>付録）１.調査票</vt:lpstr>
      <vt:lpstr>PowerPoint プレゼンテーション</vt:lpstr>
      <vt:lpstr>PowerPoint プレゼンテーション</vt:lpstr>
      <vt:lpstr>PowerPoint プレゼンテーション</vt:lpstr>
      <vt:lpstr>付録）２.図表データ集：調査結果詳細①</vt:lpstr>
      <vt:lpstr>１．旅行の同行者</vt:lpstr>
      <vt:lpstr>2．旅行で利用した移動交通機関</vt:lpstr>
      <vt:lpstr>3．旅行消費額（旅行で使った１人あたりの費用）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4．本地域を選んだ際の情報源</vt:lpstr>
      <vt:lpstr>5．本地域への来訪回数　※全体に対するコメントは調査サマリーに記載</vt:lpstr>
      <vt:lpstr>6．本地域での滞在時間　※全体に対するコメントは調査サマリーに記載</vt:lpstr>
      <vt:lpstr>７．旅行先検討時における地域のコロナ対策への重視度　　</vt:lpstr>
      <vt:lpstr>PowerPoint プレゼンテーション</vt:lpstr>
      <vt:lpstr>付録）２.図表データ集：調査結果詳細②</vt:lpstr>
      <vt:lpstr>１．本地域の来訪者満足度　※全体に対するコメントは調査サマリーに記載</vt:lpstr>
      <vt:lpstr>２．本地域の紹介意向　　※全体に対するコメントは調査サマリーに記載</vt:lpstr>
      <vt:lpstr>３．本地域への１年以内再来訪意向　　※全体に対するコメントは調査サマリーに記載</vt:lpstr>
      <vt:lpstr>４．認知されたサービス品質・価値　　※全体に対するコメントは調査サマリーに記載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５．地域のコロナ対策への安心度　※全体に対するコメントは調査サマリーに記載　　</vt:lpstr>
      <vt:lpstr>６．本地域での観光における不満点・改善点　　</vt:lpstr>
      <vt:lpstr>６．本地域での観光における不満点・改善点　－具体的な内容(抜粋）ー</vt:lpstr>
      <vt:lpstr>付録）３.図表データ集：調査結果詳細③</vt:lpstr>
      <vt:lpstr>１．訪問場所やスポット、イベント、体験したこと</vt:lpstr>
      <vt:lpstr>【2021年度】来訪者満足度調査</vt:lpstr>
    </vt:vector>
  </TitlesOfParts>
  <Company>And-D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ディ・プラス</dc:creator>
  <cp:lastModifiedBy>平岩 千代枝</cp:lastModifiedBy>
  <cp:revision>2552</cp:revision>
  <cp:lastPrinted>2022-03-23T06:45:40Z</cp:lastPrinted>
  <dcterms:created xsi:type="dcterms:W3CDTF">2013-10-08T07:21:18Z</dcterms:created>
  <dcterms:modified xsi:type="dcterms:W3CDTF">2023-02-10T05:37:42Z</dcterms:modified>
</cp:coreProperties>
</file>